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  <p:sldMasterId id="2147483676" r:id="rId4"/>
    <p:sldMasterId id="2147483758" r:id="rId5"/>
  </p:sldMasterIdLst>
  <p:notesMasterIdLst>
    <p:notesMasterId r:id="rId23"/>
  </p:notesMasterIdLst>
  <p:sldIdLst>
    <p:sldId id="261" r:id="rId6"/>
    <p:sldId id="306" r:id="rId7"/>
    <p:sldId id="307" r:id="rId8"/>
    <p:sldId id="308" r:id="rId9"/>
    <p:sldId id="309" r:id="rId10"/>
    <p:sldId id="310" r:id="rId11"/>
    <p:sldId id="311" r:id="rId12"/>
    <p:sldId id="312" r:id="rId13"/>
    <p:sldId id="318" r:id="rId14"/>
    <p:sldId id="313" r:id="rId15"/>
    <p:sldId id="301" r:id="rId16"/>
    <p:sldId id="314" r:id="rId17"/>
    <p:sldId id="315" r:id="rId18"/>
    <p:sldId id="266" r:id="rId19"/>
    <p:sldId id="316" r:id="rId20"/>
    <p:sldId id="317" r:id="rId21"/>
    <p:sldId id="29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7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0" y="4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159A8-7F7F-4367-9294-0B559BD5EB0B}" type="datetimeFigureOut">
              <a:rPr lang="en-US" smtClean="0"/>
              <a:t>1/14/2015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ACEAF7-FC80-46B5-8EEC-3E448C680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937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99941-7633-4D9F-8B5B-DE38BF7A6C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40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9901" y="2895600"/>
            <a:ext cx="6096000" cy="13687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4743451"/>
            <a:ext cx="12192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4714875"/>
            <a:ext cx="12192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40AA6-BBFA-455F-B160-F6FABFAF0E59}" type="datetimeFigureOut">
              <a:rPr lang="en-US" smtClean="0">
                <a:solidFill>
                  <a:srgbClr val="FFFFFF">
                    <a:alpha val="65000"/>
                  </a:srgbClr>
                </a:solidFill>
              </a:rPr>
              <a:pPr/>
              <a:t>1/14/2015</a:t>
            </a:fld>
            <a:endParaRPr lang="en-US">
              <a:solidFill>
                <a:srgbClr val="FFFFFF">
                  <a:alpha val="65000"/>
                </a:srgb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844F72-873A-41D6-A48B-068AB3E630DA}" type="slidenum">
              <a:rPr lang="en-US" smtClean="0">
                <a:solidFill>
                  <a:srgbClr val="FFFFFF">
                    <a:alpha val="6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alpha val="6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>
                  <a:alpha val="65000"/>
                </a:srgbClr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69901" y="457257"/>
            <a:ext cx="1024128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367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40AA6-BBFA-455F-B160-F6FABFAF0E59}" type="datetimeFigureOut">
              <a:rPr lang="en-US" smtClean="0">
                <a:solidFill>
                  <a:srgbClr val="FFFFFF">
                    <a:alpha val="65000"/>
                  </a:srgbClr>
                </a:solidFill>
              </a:rPr>
              <a:pPr/>
              <a:t>1/14/2015</a:t>
            </a:fld>
            <a:endParaRPr lang="en-US">
              <a:solidFill>
                <a:srgbClr val="FFFFFF">
                  <a:alpha val="6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alpha val="6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44F72-873A-41D6-A48B-068AB3E630DA}" type="slidenum">
              <a:rPr lang="en-US" smtClean="0">
                <a:solidFill>
                  <a:srgbClr val="FFFFFF">
                    <a:alpha val="6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alpha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05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95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95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40AA6-BBFA-455F-B160-F6FABFAF0E59}" type="datetimeFigureOut">
              <a:rPr lang="en-US" smtClean="0">
                <a:solidFill>
                  <a:srgbClr val="FFFFFF">
                    <a:alpha val="65000"/>
                  </a:srgbClr>
                </a:solidFill>
              </a:rPr>
              <a:pPr/>
              <a:t>1/14/2015</a:t>
            </a:fld>
            <a:endParaRPr lang="en-US">
              <a:solidFill>
                <a:srgbClr val="FFFFFF">
                  <a:alpha val="6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alpha val="6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44F72-873A-41D6-A48B-068AB3E630DA}" type="slidenum">
              <a:rPr lang="en-US" smtClean="0">
                <a:solidFill>
                  <a:srgbClr val="FFFFFF">
                    <a:alpha val="6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alpha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0949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F037F8-145B-405C-970F-A1F42C41D78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703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F037F8-145B-405C-970F-A1F42C41D78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3251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F037F8-145B-405C-970F-A1F42C41D78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685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09600" y="3699804"/>
            <a:ext cx="110744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609600" y="1433732"/>
            <a:ext cx="110744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51503" y="3550127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278100" y="3550127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6053797" y="3526302"/>
            <a:ext cx="6096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A1B9CD5-B1E3-4AE9-8296-B1A1D443BD9A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385448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E0E185BA-E439-4EA0-877D-445C33CB972C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37691998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67D3-1DA2-4604-8CB4-60B25BB9BBDB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5664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4958865"/>
            <a:ext cx="105664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14400" y="4917002"/>
            <a:ext cx="105664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4124817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212E8-3651-431B-9A25-B9572D72342E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56650141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40603-2CDE-4206-8607-CCD0D3EFACE5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609600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6199717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6197604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750593" y="2180220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339840" y="2180220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2775478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69901" y="1463040"/>
            <a:ext cx="1024128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5440AA6-BBFA-455F-B160-F6FABFAF0E59}" type="datetimeFigureOut">
              <a:rPr lang="en-US" smtClean="0">
                <a:solidFill>
                  <a:srgbClr val="FFFFFF">
                    <a:alpha val="65000"/>
                  </a:srgbClr>
                </a:solidFill>
              </a:rPr>
              <a:pPr/>
              <a:t>1/14/2015</a:t>
            </a:fld>
            <a:endParaRPr lang="en-US">
              <a:solidFill>
                <a:srgbClr val="FFFFFF">
                  <a:alpha val="65000"/>
                </a:srgbClr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F844F72-873A-41D6-A48B-068AB3E630DA}" type="slidenum">
              <a:rPr lang="en-US" smtClean="0">
                <a:solidFill>
                  <a:srgbClr val="FFFFFF">
                    <a:alpha val="6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alpha val="6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FFFFF">
                  <a:alpha val="6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4231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1B0F6-DE90-4DFE-8F54-8AECA79D9F73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19251320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38E37-E21C-4BDA-AB49-D0C59A8A6526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828644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609600" y="457200"/>
            <a:ext cx="83312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42400" y="1600200"/>
            <a:ext cx="2645664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9042400" y="457200"/>
            <a:ext cx="26416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283021C-3884-424B-B153-D8C466367886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332097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9200" y="457200"/>
            <a:ext cx="2743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80264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9200" y="1600200"/>
            <a:ext cx="27432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947E51-47E8-494C-9980-4E744E158A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187551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7067D-4773-4707-96C4-A067A22F0716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73126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27751-8555-4630-98D3-EE321D06B9D4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377497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838258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469901" y="4003302"/>
            <a:ext cx="6096000" cy="11782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40AA6-BBFA-455F-B160-F6FABFAF0E59}" type="datetimeFigureOut">
              <a:rPr lang="en-US" smtClean="0">
                <a:solidFill>
                  <a:srgbClr val="FFFFFF">
                    <a:alpha val="65000"/>
                  </a:srgbClr>
                </a:solidFill>
              </a:rPr>
              <a:pPr/>
              <a:t>1/14/2015</a:t>
            </a:fld>
            <a:endParaRPr lang="en-US">
              <a:solidFill>
                <a:srgbClr val="FFFFFF">
                  <a:alpha val="65000"/>
                </a:srgbClr>
              </a:solidFill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844F72-873A-41D6-A48B-068AB3E630DA}" type="slidenum">
              <a:rPr lang="en-US" smtClean="0">
                <a:solidFill>
                  <a:srgbClr val="FFFFFF">
                    <a:alpha val="6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alpha val="6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>
                  <a:alpha val="65000"/>
                </a:srgb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2192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-5919" y="1828800"/>
            <a:ext cx="12192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472488" y="1990078"/>
            <a:ext cx="11253216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111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6534912" y="1463040"/>
            <a:ext cx="51816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469901" y="1463040"/>
            <a:ext cx="51816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5440AA6-BBFA-455F-B160-F6FABFAF0E59}" type="datetimeFigureOut">
              <a:rPr lang="en-US" smtClean="0">
                <a:solidFill>
                  <a:srgbClr val="FFFFFF">
                    <a:alpha val="65000"/>
                  </a:srgbClr>
                </a:solidFill>
              </a:rPr>
              <a:pPr/>
              <a:t>1/14/2015</a:t>
            </a:fld>
            <a:endParaRPr lang="en-US">
              <a:solidFill>
                <a:srgbClr val="FFFFFF">
                  <a:alpha val="65000"/>
                </a:srgbClr>
              </a:solidFill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F844F72-873A-41D6-A48B-068AB3E630DA}" type="slidenum">
              <a:rPr lang="en-US" smtClean="0">
                <a:solidFill>
                  <a:srgbClr val="FFFFFF">
                    <a:alpha val="6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alpha val="65000"/>
                </a:srgbClr>
              </a:solidFill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>
              <a:solidFill>
                <a:srgbClr val="FFFFFF">
                  <a:alpha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79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469901" y="1463044"/>
            <a:ext cx="51816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34151" y="1463044"/>
            <a:ext cx="51816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6534151" y="2011680"/>
            <a:ext cx="51816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469901" y="2011680"/>
            <a:ext cx="51816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5440AA6-BBFA-455F-B160-F6FABFAF0E59}" type="datetimeFigureOut">
              <a:rPr lang="en-US" smtClean="0">
                <a:solidFill>
                  <a:srgbClr val="FFFFFF">
                    <a:alpha val="65000"/>
                  </a:srgbClr>
                </a:solidFill>
              </a:rPr>
              <a:pPr/>
              <a:t>1/14/2015</a:t>
            </a:fld>
            <a:endParaRPr lang="en-US">
              <a:solidFill>
                <a:srgbClr val="FFFFFF">
                  <a:alpha val="65000"/>
                </a:srgbClr>
              </a:solidFill>
            </a:endParaRP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F844F72-873A-41D6-A48B-068AB3E630DA}" type="slidenum">
              <a:rPr lang="en-US" smtClean="0">
                <a:solidFill>
                  <a:srgbClr val="FFFFFF">
                    <a:alpha val="6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alpha val="6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>
              <a:solidFill>
                <a:srgbClr val="FFFFFF">
                  <a:alpha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25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40AA6-BBFA-455F-B160-F6FABFAF0E59}" type="datetimeFigureOut">
              <a:rPr lang="en-US" smtClean="0">
                <a:solidFill>
                  <a:srgbClr val="FFFFFF">
                    <a:alpha val="65000"/>
                  </a:srgbClr>
                </a:solidFill>
              </a:rPr>
              <a:pPr/>
              <a:t>1/14/2015</a:t>
            </a:fld>
            <a:endParaRPr lang="en-US">
              <a:solidFill>
                <a:srgbClr val="FFFFFF">
                  <a:alpha val="65000"/>
                </a:srgb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844F72-873A-41D6-A48B-068AB3E630DA}" type="slidenum">
              <a:rPr lang="en-US" smtClean="0">
                <a:solidFill>
                  <a:srgbClr val="FFFFFF">
                    <a:alpha val="6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alpha val="65000"/>
                </a:srgbClr>
              </a:solidFill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>
                  <a:alpha val="65000"/>
                </a:srgbClr>
              </a:solidFill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818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40AA6-BBFA-455F-B160-F6FABFAF0E59}" type="datetimeFigureOut">
              <a:rPr lang="en-US" smtClean="0">
                <a:solidFill>
                  <a:srgbClr val="FFFFFF">
                    <a:alpha val="65000"/>
                  </a:srgbClr>
                </a:solidFill>
              </a:rPr>
              <a:pPr/>
              <a:t>1/14/2015</a:t>
            </a:fld>
            <a:endParaRPr lang="en-US">
              <a:solidFill>
                <a:srgbClr val="FFFFFF">
                  <a:alpha val="65000"/>
                </a:srgb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844F72-873A-41D6-A48B-068AB3E630DA}" type="slidenum">
              <a:rPr lang="en-US" smtClean="0">
                <a:solidFill>
                  <a:srgbClr val="FFFFFF">
                    <a:alpha val="6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alpha val="65000"/>
                </a:srgbClr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>
                  <a:alpha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51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734050"/>
            <a:ext cx="12192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5695950"/>
            <a:ext cx="12192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469903" y="1463040"/>
            <a:ext cx="4508500" cy="39671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5473701" y="1463040"/>
            <a:ext cx="6242051" cy="396849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5440AA6-BBFA-455F-B160-F6FABFAF0E59}" type="datetimeFigureOut">
              <a:rPr lang="en-US" smtClean="0">
                <a:solidFill>
                  <a:srgbClr val="FFFFFF">
                    <a:alpha val="65000"/>
                  </a:srgbClr>
                </a:solidFill>
              </a:rPr>
              <a:pPr/>
              <a:t>1/14/2015</a:t>
            </a:fld>
            <a:endParaRPr lang="en-US">
              <a:solidFill>
                <a:srgbClr val="FFFFFF">
                  <a:alpha val="65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F844F72-873A-41D6-A48B-068AB3E630DA}" type="slidenum">
              <a:rPr lang="en-US" smtClean="0">
                <a:solidFill>
                  <a:srgbClr val="FFFFFF">
                    <a:alpha val="6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alpha val="65000"/>
                </a:srgbClr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>
              <a:solidFill>
                <a:srgbClr val="FFFFFF">
                  <a:alpha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126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72299" y="0"/>
            <a:ext cx="5219700" cy="565785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469901" y="1600256"/>
            <a:ext cx="6096000" cy="359323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5734050"/>
            <a:ext cx="12192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5695950"/>
            <a:ext cx="12192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469900" y="275208"/>
            <a:ext cx="6096000" cy="132499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5440AA6-BBFA-455F-B160-F6FABFAF0E59}" type="datetimeFigureOut">
              <a:rPr lang="en-US" smtClean="0">
                <a:solidFill>
                  <a:srgbClr val="FFFFFF">
                    <a:alpha val="65000"/>
                  </a:srgbClr>
                </a:solidFill>
              </a:rPr>
              <a:pPr/>
              <a:t>1/14/2015</a:t>
            </a:fld>
            <a:endParaRPr lang="en-US">
              <a:solidFill>
                <a:srgbClr val="FFFFFF">
                  <a:alpha val="65000"/>
                </a:srgbClr>
              </a:solidFill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F844F72-873A-41D6-A48B-068AB3E630DA}" type="slidenum">
              <a:rPr lang="en-US" smtClean="0">
                <a:solidFill>
                  <a:srgbClr val="FFFFFF">
                    <a:alpha val="6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alpha val="6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FFFFF">
                  <a:alpha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247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9901" y="228600"/>
            <a:ext cx="1024128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9901" y="1463040"/>
            <a:ext cx="1024128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9901" y="6543676"/>
            <a:ext cx="195580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85440AA6-BBFA-455F-B160-F6FABFAF0E59}" type="datetimeFigureOut">
              <a:rPr lang="en-US" smtClean="0">
                <a:solidFill>
                  <a:srgbClr val="FFFFFF">
                    <a:alpha val="65000"/>
                  </a:srgbClr>
                </a:solidFill>
              </a:rPr>
              <a:pPr/>
              <a:t>1/14/2015</a:t>
            </a:fld>
            <a:endParaRPr lang="en-US">
              <a:solidFill>
                <a:srgbClr val="FFFFFF">
                  <a:alpha val="6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12999" y="6543676"/>
            <a:ext cx="544830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 i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endParaRPr lang="en-US">
              <a:solidFill>
                <a:srgbClr val="FFFFFF">
                  <a:alpha val="6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5600" y="6543676"/>
            <a:ext cx="116840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4F844F72-873A-41D6-A48B-068AB3E630DA}" type="slidenum">
              <a:rPr lang="en-US" smtClean="0">
                <a:solidFill>
                  <a:srgbClr val="FFFFFF">
                    <a:alpha val="6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alpha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4198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ts val="400"/>
        </a:spcBef>
        <a:buNone/>
        <a:defRPr sz="4000" b="0" kern="1200" cap="none" spc="0" baseline="0">
          <a:solidFill>
            <a:schemeClr val="tx1"/>
          </a:solidFill>
          <a:latin typeface="+mj-lt"/>
          <a:ea typeface="+mj-ea"/>
          <a:cs typeface="Tunga" pitchFamily="2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0"/>
        </a:spcAft>
        <a:buClr>
          <a:schemeClr val="accent5"/>
        </a:buClr>
        <a:buFont typeface="Arial" pitchFamily="34" charset="0"/>
        <a:buNone/>
        <a:defRPr sz="18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09600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05000"/>
            <a:ext cx="10972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8021DDB-3708-4F57-9271-4AAFC2AC2595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313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09600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05000"/>
            <a:ext cx="10972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8021DDB-3708-4F57-9271-4AAFC2AC2595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17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09600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05000"/>
            <a:ext cx="10972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8021DDB-3708-4F57-9271-4AAFC2AC2595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536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609600" y="1447809"/>
            <a:ext cx="109728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7721600" y="6203667"/>
            <a:ext cx="34544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EFAC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844800" y="6203667"/>
            <a:ext cx="47752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EFAC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214100" y="6181531"/>
            <a:ext cx="8128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4613AE-05C4-4A53-B5A4-EC7C94FC34D7}" type="slidenum">
              <a:rPr lang="en-US" smtClean="0">
                <a:solidFill>
                  <a:srgbClr val="FEFAC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EFAC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175108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transition spd="med">
    <p:fade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33602"/>
            <a:ext cx="11253216" cy="3906569"/>
          </a:xfrm>
        </p:spPr>
        <p:txBody>
          <a:bodyPr anchor="t"/>
          <a:lstStyle/>
          <a:p>
            <a:r>
              <a:rPr lang="en-US" sz="4400" dirty="0"/>
              <a:t>Cessna Citation Aircraft</a:t>
            </a:r>
            <a:br>
              <a:rPr lang="en-US" sz="4400" dirty="0"/>
            </a:br>
            <a:r>
              <a:rPr lang="en-US" sz="4400" dirty="0"/>
              <a:t>NASA </a:t>
            </a:r>
            <a:r>
              <a:rPr lang="en-US" sz="4400" dirty="0" smtClean="0"/>
              <a:t>OLYMPEX </a:t>
            </a:r>
            <a:r>
              <a:rPr lang="en-US" sz="4400" dirty="0"/>
              <a:t>Project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2" descr="http://www.uasresearch.org/media/uas_logos/aerospace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09606"/>
            <a:ext cx="5867400" cy="702497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6325" y="3492843"/>
            <a:ext cx="4878767" cy="325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4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Post-flight</a:t>
            </a:r>
          </a:p>
          <a:p>
            <a:r>
              <a:rPr lang="en-US" dirty="0"/>
              <a:t>	</a:t>
            </a:r>
            <a:r>
              <a:rPr lang="en-US" dirty="0" smtClean="0"/>
              <a:t>Data downloads</a:t>
            </a:r>
          </a:p>
          <a:p>
            <a:r>
              <a:rPr lang="en-US" dirty="0"/>
              <a:t>	</a:t>
            </a:r>
            <a:r>
              <a:rPr lang="en-US" dirty="0" smtClean="0"/>
              <a:t>Replenish expendables</a:t>
            </a:r>
          </a:p>
          <a:p>
            <a:r>
              <a:rPr lang="en-US" dirty="0"/>
              <a:t>	</a:t>
            </a:r>
            <a:r>
              <a:rPr lang="en-US" dirty="0" smtClean="0"/>
              <a:t>Begin data processing</a:t>
            </a:r>
          </a:p>
          <a:p>
            <a:r>
              <a:rPr lang="en-US" dirty="0"/>
              <a:t>	</a:t>
            </a:r>
            <a:r>
              <a:rPr lang="en-US" dirty="0" smtClean="0"/>
              <a:t>Back-to-back missions possible</a:t>
            </a:r>
          </a:p>
          <a:p>
            <a:r>
              <a:rPr lang="en-US" dirty="0"/>
              <a:t>	</a:t>
            </a:r>
            <a:r>
              <a:rPr lang="en-US" dirty="0" smtClean="0"/>
              <a:t>	~ 2 hour turnaround time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Citation Flight Operations</a:t>
            </a:r>
          </a:p>
        </p:txBody>
      </p:sp>
    </p:spTree>
    <p:extLst>
      <p:ext uri="{BB962C8B-B14F-4D97-AF65-F5344CB8AC3E}">
        <p14:creationId xmlns:p14="http://schemas.microsoft.com/office/powerpoint/2010/main" val="487298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Citation Microphysics Instruments</a:t>
            </a:r>
            <a:endParaRPr lang="en-US" sz="4000" b="1" dirty="0"/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2645916"/>
              </p:ext>
            </p:extLst>
          </p:nvPr>
        </p:nvGraphicFramePr>
        <p:xfrm>
          <a:off x="1688757" y="2109776"/>
          <a:ext cx="8748584" cy="34061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88200"/>
                <a:gridCol w="5760384"/>
              </a:tblGrid>
              <a:tr h="4340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800" dirty="0">
                          <a:effectLst/>
                        </a:rPr>
                        <a:t>Instrument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762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800">
                          <a:effectLst/>
                        </a:rPr>
                        <a:t>Measurement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7620" marB="0"/>
                </a:tc>
              </a:tr>
              <a:tr h="46058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800">
                          <a:effectLst/>
                        </a:rPr>
                        <a:t>King 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762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800">
                          <a:effectLst/>
                        </a:rPr>
                        <a:t>Cloud liquid water 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7620" marB="0"/>
                </a:tc>
              </a:tr>
              <a:tr h="48229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800" dirty="0" smtClean="0">
                          <a:effectLst/>
                        </a:rPr>
                        <a:t>2D-S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762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800">
                          <a:effectLst/>
                        </a:rPr>
                        <a:t>Cloud and precipitation particle spectra 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7620" marB="0"/>
                </a:tc>
              </a:tr>
              <a:tr h="51484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800" dirty="0">
                          <a:effectLst/>
                        </a:rPr>
                        <a:t>HVPS-3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762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800">
                          <a:effectLst/>
                        </a:rPr>
                        <a:t>Precipitation spectra to large sizes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7620" marB="0"/>
                </a:tc>
              </a:tr>
              <a:tr h="36171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800" dirty="0">
                          <a:effectLst/>
                        </a:rPr>
                        <a:t>CDP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762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800">
                          <a:effectLst/>
                        </a:rPr>
                        <a:t>Cloud Droplet Probe, cloud particle spectra 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7620" marB="0"/>
                </a:tc>
              </a:tr>
              <a:tr h="36171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800" dirty="0" err="1">
                          <a:effectLst/>
                        </a:rPr>
                        <a:t>Nevzorov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762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800">
                          <a:effectLst/>
                        </a:rPr>
                        <a:t>Total water content 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7620" marB="0"/>
                </a:tc>
              </a:tr>
              <a:tr h="39547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800">
                          <a:effectLst/>
                        </a:rPr>
                        <a:t>Rosemount icing probe 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762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800" dirty="0">
                          <a:effectLst/>
                        </a:rPr>
                        <a:t>Supercooled water </a:t>
                      </a:r>
                      <a:endParaRPr lang="en-US" sz="1800" dirty="0" smtClean="0">
                        <a:effectLst/>
                      </a:endParaRPr>
                    </a:p>
                  </a:txBody>
                  <a:tcPr marL="68580" marR="68580" marT="7620" marB="0"/>
                </a:tc>
              </a:tr>
              <a:tr h="39547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8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CVI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762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800" dirty="0" smtClean="0">
                          <a:effectLst/>
                        </a:rPr>
                        <a:t>Total water</a:t>
                      </a:r>
                      <a:r>
                        <a:rPr lang="en-US" sz="1800" baseline="0" dirty="0" smtClean="0">
                          <a:effectLst/>
                        </a:rPr>
                        <a:t> content</a:t>
                      </a:r>
                      <a:endParaRPr lang="en-US" sz="1800" dirty="0" smtClean="0">
                        <a:effectLst/>
                      </a:endParaRPr>
                    </a:p>
                  </a:txBody>
                  <a:tcPr marL="68580" marR="68580" marT="762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579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Mountainous terrain</a:t>
            </a:r>
          </a:p>
          <a:p>
            <a:r>
              <a:rPr lang="en-US" dirty="0"/>
              <a:t>	</a:t>
            </a:r>
            <a:r>
              <a:rPr lang="en-US" dirty="0" smtClean="0"/>
              <a:t>Minimum safe altitudes</a:t>
            </a:r>
          </a:p>
          <a:p>
            <a:r>
              <a:rPr lang="en-US" dirty="0"/>
              <a:t>	</a:t>
            </a:r>
            <a:r>
              <a:rPr lang="en-US" dirty="0" smtClean="0"/>
              <a:t>TAWS – Terrain Avoidance Warning System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Operational Factors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16638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1981200" y="1752601"/>
            <a:ext cx="3962400" cy="41147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57400" y="381000"/>
            <a:ext cx="3962400" cy="16002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Flight Performance</a:t>
            </a:r>
            <a:br>
              <a:rPr lang="en-US" dirty="0" smtClean="0"/>
            </a:br>
            <a:r>
              <a:rPr lang="en-US" dirty="0" smtClean="0"/>
              <a:t>Citation II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23864"/>
            <a:ext cx="9286875" cy="601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Freeform 22"/>
          <p:cNvSpPr/>
          <p:nvPr/>
        </p:nvSpPr>
        <p:spPr>
          <a:xfrm>
            <a:off x="5818909" y="1884219"/>
            <a:ext cx="2225964" cy="2466109"/>
          </a:xfrm>
          <a:custGeom>
            <a:avLst/>
            <a:gdLst>
              <a:gd name="connsiteX0" fmla="*/ 0 w 2225964"/>
              <a:gd name="connsiteY0" fmla="*/ 0 h 2466109"/>
              <a:gd name="connsiteX1" fmla="*/ 27709 w 2225964"/>
              <a:gd name="connsiteY1" fmla="*/ 110837 h 2466109"/>
              <a:gd name="connsiteX2" fmla="*/ 55418 w 2225964"/>
              <a:gd name="connsiteY2" fmla="*/ 147782 h 2466109"/>
              <a:gd name="connsiteX3" fmla="*/ 83127 w 2225964"/>
              <a:gd name="connsiteY3" fmla="*/ 230909 h 2466109"/>
              <a:gd name="connsiteX4" fmla="*/ 92364 w 2225964"/>
              <a:gd name="connsiteY4" fmla="*/ 258618 h 2466109"/>
              <a:gd name="connsiteX5" fmla="*/ 101600 w 2225964"/>
              <a:gd name="connsiteY5" fmla="*/ 323273 h 2466109"/>
              <a:gd name="connsiteX6" fmla="*/ 120073 w 2225964"/>
              <a:gd name="connsiteY6" fmla="*/ 378691 h 2466109"/>
              <a:gd name="connsiteX7" fmla="*/ 129309 w 2225964"/>
              <a:gd name="connsiteY7" fmla="*/ 415637 h 2466109"/>
              <a:gd name="connsiteX8" fmla="*/ 138546 w 2225964"/>
              <a:gd name="connsiteY8" fmla="*/ 443346 h 2466109"/>
              <a:gd name="connsiteX9" fmla="*/ 147782 w 2225964"/>
              <a:gd name="connsiteY9" fmla="*/ 489527 h 2466109"/>
              <a:gd name="connsiteX10" fmla="*/ 184727 w 2225964"/>
              <a:gd name="connsiteY10" fmla="*/ 544946 h 2466109"/>
              <a:gd name="connsiteX11" fmla="*/ 203200 w 2225964"/>
              <a:gd name="connsiteY11" fmla="*/ 600364 h 2466109"/>
              <a:gd name="connsiteX12" fmla="*/ 212436 w 2225964"/>
              <a:gd name="connsiteY12" fmla="*/ 637309 h 2466109"/>
              <a:gd name="connsiteX13" fmla="*/ 230909 w 2225964"/>
              <a:gd name="connsiteY13" fmla="*/ 665018 h 2466109"/>
              <a:gd name="connsiteX14" fmla="*/ 249382 w 2225964"/>
              <a:gd name="connsiteY14" fmla="*/ 701964 h 2466109"/>
              <a:gd name="connsiteX15" fmla="*/ 267855 w 2225964"/>
              <a:gd name="connsiteY15" fmla="*/ 785091 h 2466109"/>
              <a:gd name="connsiteX16" fmla="*/ 286327 w 2225964"/>
              <a:gd name="connsiteY16" fmla="*/ 877455 h 2466109"/>
              <a:gd name="connsiteX17" fmla="*/ 304800 w 2225964"/>
              <a:gd name="connsiteY17" fmla="*/ 1071418 h 2466109"/>
              <a:gd name="connsiteX18" fmla="*/ 314036 w 2225964"/>
              <a:gd name="connsiteY18" fmla="*/ 1108364 h 2466109"/>
              <a:gd name="connsiteX19" fmla="*/ 341746 w 2225964"/>
              <a:gd name="connsiteY19" fmla="*/ 1246909 h 2466109"/>
              <a:gd name="connsiteX20" fmla="*/ 350982 w 2225964"/>
              <a:gd name="connsiteY20" fmla="*/ 1274618 h 2466109"/>
              <a:gd name="connsiteX21" fmla="*/ 378691 w 2225964"/>
              <a:gd name="connsiteY21" fmla="*/ 1293091 h 2466109"/>
              <a:gd name="connsiteX22" fmla="*/ 489527 w 2225964"/>
              <a:gd name="connsiteY22" fmla="*/ 1366982 h 2466109"/>
              <a:gd name="connsiteX23" fmla="*/ 480291 w 2225964"/>
              <a:gd name="connsiteY23" fmla="*/ 1394691 h 2466109"/>
              <a:gd name="connsiteX24" fmla="*/ 461818 w 2225964"/>
              <a:gd name="connsiteY24" fmla="*/ 1431637 h 2466109"/>
              <a:gd name="connsiteX25" fmla="*/ 480291 w 2225964"/>
              <a:gd name="connsiteY25" fmla="*/ 1524000 h 2466109"/>
              <a:gd name="connsiteX26" fmla="*/ 489527 w 2225964"/>
              <a:gd name="connsiteY26" fmla="*/ 1560946 h 2466109"/>
              <a:gd name="connsiteX27" fmla="*/ 508000 w 2225964"/>
              <a:gd name="connsiteY27" fmla="*/ 1616364 h 2466109"/>
              <a:gd name="connsiteX28" fmla="*/ 544946 w 2225964"/>
              <a:gd name="connsiteY28" fmla="*/ 1727200 h 2466109"/>
              <a:gd name="connsiteX29" fmla="*/ 572655 w 2225964"/>
              <a:gd name="connsiteY29" fmla="*/ 1810327 h 2466109"/>
              <a:gd name="connsiteX30" fmla="*/ 581891 w 2225964"/>
              <a:gd name="connsiteY30" fmla="*/ 1838037 h 2466109"/>
              <a:gd name="connsiteX31" fmla="*/ 600364 w 2225964"/>
              <a:gd name="connsiteY31" fmla="*/ 1911927 h 2466109"/>
              <a:gd name="connsiteX32" fmla="*/ 637309 w 2225964"/>
              <a:gd name="connsiteY32" fmla="*/ 1967346 h 2466109"/>
              <a:gd name="connsiteX33" fmla="*/ 646546 w 2225964"/>
              <a:gd name="connsiteY33" fmla="*/ 1995055 h 2466109"/>
              <a:gd name="connsiteX34" fmla="*/ 655782 w 2225964"/>
              <a:gd name="connsiteY34" fmla="*/ 2032000 h 2466109"/>
              <a:gd name="connsiteX35" fmla="*/ 729673 w 2225964"/>
              <a:gd name="connsiteY35" fmla="*/ 2068946 h 2466109"/>
              <a:gd name="connsiteX36" fmla="*/ 794327 w 2225964"/>
              <a:gd name="connsiteY36" fmla="*/ 2096655 h 2466109"/>
              <a:gd name="connsiteX37" fmla="*/ 831273 w 2225964"/>
              <a:gd name="connsiteY37" fmla="*/ 2115127 h 2466109"/>
              <a:gd name="connsiteX38" fmla="*/ 849746 w 2225964"/>
              <a:gd name="connsiteY38" fmla="*/ 2142837 h 2466109"/>
              <a:gd name="connsiteX39" fmla="*/ 877455 w 2225964"/>
              <a:gd name="connsiteY39" fmla="*/ 2152073 h 2466109"/>
              <a:gd name="connsiteX40" fmla="*/ 914400 w 2225964"/>
              <a:gd name="connsiteY40" fmla="*/ 2207491 h 2466109"/>
              <a:gd name="connsiteX41" fmla="*/ 979055 w 2225964"/>
              <a:gd name="connsiteY41" fmla="*/ 2272146 h 2466109"/>
              <a:gd name="connsiteX42" fmla="*/ 997527 w 2225964"/>
              <a:gd name="connsiteY42" fmla="*/ 2299855 h 2466109"/>
              <a:gd name="connsiteX43" fmla="*/ 1025236 w 2225964"/>
              <a:gd name="connsiteY43" fmla="*/ 2318327 h 2466109"/>
              <a:gd name="connsiteX44" fmla="*/ 1034473 w 2225964"/>
              <a:gd name="connsiteY44" fmla="*/ 2346037 h 2466109"/>
              <a:gd name="connsiteX45" fmla="*/ 1089891 w 2225964"/>
              <a:gd name="connsiteY45" fmla="*/ 2382982 h 2466109"/>
              <a:gd name="connsiteX46" fmla="*/ 1163782 w 2225964"/>
              <a:gd name="connsiteY46" fmla="*/ 2447637 h 2466109"/>
              <a:gd name="connsiteX47" fmla="*/ 1219200 w 2225964"/>
              <a:gd name="connsiteY47" fmla="*/ 2466109 h 2466109"/>
              <a:gd name="connsiteX48" fmla="*/ 1403927 w 2225964"/>
              <a:gd name="connsiteY48" fmla="*/ 2456873 h 2466109"/>
              <a:gd name="connsiteX49" fmla="*/ 1459346 w 2225964"/>
              <a:gd name="connsiteY49" fmla="*/ 2438400 h 2466109"/>
              <a:gd name="connsiteX50" fmla="*/ 1487055 w 2225964"/>
              <a:gd name="connsiteY50" fmla="*/ 2429164 h 2466109"/>
              <a:gd name="connsiteX51" fmla="*/ 1505527 w 2225964"/>
              <a:gd name="connsiteY51" fmla="*/ 2401455 h 2466109"/>
              <a:gd name="connsiteX52" fmla="*/ 1551709 w 2225964"/>
              <a:gd name="connsiteY52" fmla="*/ 2346037 h 2466109"/>
              <a:gd name="connsiteX53" fmla="*/ 1597891 w 2225964"/>
              <a:gd name="connsiteY53" fmla="*/ 2262909 h 2466109"/>
              <a:gd name="connsiteX54" fmla="*/ 1625600 w 2225964"/>
              <a:gd name="connsiteY54" fmla="*/ 2253673 h 2466109"/>
              <a:gd name="connsiteX55" fmla="*/ 1671782 w 2225964"/>
              <a:gd name="connsiteY55" fmla="*/ 2179782 h 2466109"/>
              <a:gd name="connsiteX56" fmla="*/ 1681018 w 2225964"/>
              <a:gd name="connsiteY56" fmla="*/ 2152073 h 2466109"/>
              <a:gd name="connsiteX57" fmla="*/ 1717964 w 2225964"/>
              <a:gd name="connsiteY57" fmla="*/ 2096655 h 2466109"/>
              <a:gd name="connsiteX58" fmla="*/ 1736436 w 2225964"/>
              <a:gd name="connsiteY58" fmla="*/ 2041237 h 2466109"/>
              <a:gd name="connsiteX59" fmla="*/ 1745673 w 2225964"/>
              <a:gd name="connsiteY59" fmla="*/ 2013527 h 2466109"/>
              <a:gd name="connsiteX60" fmla="*/ 1782618 w 2225964"/>
              <a:gd name="connsiteY60" fmla="*/ 1995055 h 2466109"/>
              <a:gd name="connsiteX61" fmla="*/ 1810327 w 2225964"/>
              <a:gd name="connsiteY61" fmla="*/ 1939637 h 2466109"/>
              <a:gd name="connsiteX62" fmla="*/ 1819564 w 2225964"/>
              <a:gd name="connsiteY62" fmla="*/ 1911927 h 2466109"/>
              <a:gd name="connsiteX63" fmla="*/ 1838036 w 2225964"/>
              <a:gd name="connsiteY63" fmla="*/ 1884218 h 2466109"/>
              <a:gd name="connsiteX64" fmla="*/ 1847273 w 2225964"/>
              <a:gd name="connsiteY64" fmla="*/ 1856509 h 2466109"/>
              <a:gd name="connsiteX65" fmla="*/ 1884218 w 2225964"/>
              <a:gd name="connsiteY65" fmla="*/ 1801091 h 2466109"/>
              <a:gd name="connsiteX66" fmla="*/ 1921164 w 2225964"/>
              <a:gd name="connsiteY66" fmla="*/ 1745673 h 2466109"/>
              <a:gd name="connsiteX67" fmla="*/ 1939636 w 2225964"/>
              <a:gd name="connsiteY67" fmla="*/ 1717964 h 2466109"/>
              <a:gd name="connsiteX68" fmla="*/ 1967346 w 2225964"/>
              <a:gd name="connsiteY68" fmla="*/ 1662546 h 2466109"/>
              <a:gd name="connsiteX69" fmla="*/ 1995055 w 2225964"/>
              <a:gd name="connsiteY69" fmla="*/ 1579418 h 2466109"/>
              <a:gd name="connsiteX70" fmla="*/ 2004291 w 2225964"/>
              <a:gd name="connsiteY70" fmla="*/ 1551709 h 2466109"/>
              <a:gd name="connsiteX71" fmla="*/ 2041236 w 2225964"/>
              <a:gd name="connsiteY71" fmla="*/ 1496291 h 2466109"/>
              <a:gd name="connsiteX72" fmla="*/ 2059709 w 2225964"/>
              <a:gd name="connsiteY72" fmla="*/ 1468582 h 2466109"/>
              <a:gd name="connsiteX73" fmla="*/ 2087418 w 2225964"/>
              <a:gd name="connsiteY73" fmla="*/ 1440873 h 2466109"/>
              <a:gd name="connsiteX74" fmla="*/ 2124364 w 2225964"/>
              <a:gd name="connsiteY74" fmla="*/ 1357746 h 2466109"/>
              <a:gd name="connsiteX75" fmla="*/ 2133600 w 2225964"/>
              <a:gd name="connsiteY75" fmla="*/ 1330037 h 2466109"/>
              <a:gd name="connsiteX76" fmla="*/ 2152073 w 2225964"/>
              <a:gd name="connsiteY76" fmla="*/ 1302327 h 2466109"/>
              <a:gd name="connsiteX77" fmla="*/ 2170546 w 2225964"/>
              <a:gd name="connsiteY77" fmla="*/ 1246909 h 2466109"/>
              <a:gd name="connsiteX78" fmla="*/ 2179782 w 2225964"/>
              <a:gd name="connsiteY78" fmla="*/ 1219200 h 2466109"/>
              <a:gd name="connsiteX79" fmla="*/ 2189018 w 2225964"/>
              <a:gd name="connsiteY79" fmla="*/ 1191491 h 2466109"/>
              <a:gd name="connsiteX80" fmla="*/ 2198255 w 2225964"/>
              <a:gd name="connsiteY80" fmla="*/ 1126837 h 2466109"/>
              <a:gd name="connsiteX81" fmla="*/ 2207491 w 2225964"/>
              <a:gd name="connsiteY81" fmla="*/ 1099127 h 2466109"/>
              <a:gd name="connsiteX82" fmla="*/ 2225964 w 2225964"/>
              <a:gd name="connsiteY82" fmla="*/ 646546 h 2466109"/>
              <a:gd name="connsiteX83" fmla="*/ 2216727 w 2225964"/>
              <a:gd name="connsiteY83" fmla="*/ 397164 h 2466109"/>
              <a:gd name="connsiteX84" fmla="*/ 2152073 w 2225964"/>
              <a:gd name="connsiteY84" fmla="*/ 360218 h 2466109"/>
              <a:gd name="connsiteX85" fmla="*/ 2050473 w 2225964"/>
              <a:gd name="connsiteY85" fmla="*/ 332509 h 2466109"/>
              <a:gd name="connsiteX86" fmla="*/ 1930400 w 2225964"/>
              <a:gd name="connsiteY86" fmla="*/ 304800 h 2466109"/>
              <a:gd name="connsiteX87" fmla="*/ 1810327 w 2225964"/>
              <a:gd name="connsiteY87" fmla="*/ 314037 h 2466109"/>
              <a:gd name="connsiteX88" fmla="*/ 1727200 w 2225964"/>
              <a:gd name="connsiteY88" fmla="*/ 323273 h 2466109"/>
              <a:gd name="connsiteX89" fmla="*/ 1551709 w 2225964"/>
              <a:gd name="connsiteY89" fmla="*/ 332509 h 2466109"/>
              <a:gd name="connsiteX90" fmla="*/ 1514764 w 2225964"/>
              <a:gd name="connsiteY90" fmla="*/ 341746 h 2466109"/>
              <a:gd name="connsiteX91" fmla="*/ 1487055 w 2225964"/>
              <a:gd name="connsiteY91" fmla="*/ 350982 h 2466109"/>
              <a:gd name="connsiteX92" fmla="*/ 1357746 w 2225964"/>
              <a:gd name="connsiteY92" fmla="*/ 360218 h 2466109"/>
              <a:gd name="connsiteX93" fmla="*/ 1200727 w 2225964"/>
              <a:gd name="connsiteY93" fmla="*/ 378691 h 2466109"/>
              <a:gd name="connsiteX94" fmla="*/ 831273 w 2225964"/>
              <a:gd name="connsiteY94" fmla="*/ 369455 h 2466109"/>
              <a:gd name="connsiteX95" fmla="*/ 757382 w 2225964"/>
              <a:gd name="connsiteY95" fmla="*/ 341746 h 2466109"/>
              <a:gd name="connsiteX96" fmla="*/ 748146 w 2225964"/>
              <a:gd name="connsiteY96" fmla="*/ 314037 h 2466109"/>
              <a:gd name="connsiteX97" fmla="*/ 711200 w 2225964"/>
              <a:gd name="connsiteY97" fmla="*/ 286327 h 2466109"/>
              <a:gd name="connsiteX98" fmla="*/ 655782 w 2225964"/>
              <a:gd name="connsiteY98" fmla="*/ 249382 h 2466109"/>
              <a:gd name="connsiteX99" fmla="*/ 600364 w 2225964"/>
              <a:gd name="connsiteY99" fmla="*/ 212437 h 2466109"/>
              <a:gd name="connsiteX100" fmla="*/ 572655 w 2225964"/>
              <a:gd name="connsiteY100" fmla="*/ 203200 h 2466109"/>
              <a:gd name="connsiteX101" fmla="*/ 517236 w 2225964"/>
              <a:gd name="connsiteY101" fmla="*/ 175491 h 2466109"/>
              <a:gd name="connsiteX102" fmla="*/ 452582 w 2225964"/>
              <a:gd name="connsiteY102" fmla="*/ 166255 h 2466109"/>
              <a:gd name="connsiteX103" fmla="*/ 397164 w 2225964"/>
              <a:gd name="connsiteY103" fmla="*/ 138546 h 2466109"/>
              <a:gd name="connsiteX104" fmla="*/ 387927 w 2225964"/>
              <a:gd name="connsiteY104" fmla="*/ 110837 h 2466109"/>
              <a:gd name="connsiteX105" fmla="*/ 360218 w 2225964"/>
              <a:gd name="connsiteY105" fmla="*/ 101600 h 2466109"/>
              <a:gd name="connsiteX106" fmla="*/ 332509 w 2225964"/>
              <a:gd name="connsiteY106" fmla="*/ 83127 h 2466109"/>
              <a:gd name="connsiteX107" fmla="*/ 277091 w 2225964"/>
              <a:gd name="connsiteY107" fmla="*/ 64655 h 2466109"/>
              <a:gd name="connsiteX108" fmla="*/ 212436 w 2225964"/>
              <a:gd name="connsiteY108" fmla="*/ 36946 h 2466109"/>
              <a:gd name="connsiteX109" fmla="*/ 157018 w 2225964"/>
              <a:gd name="connsiteY109" fmla="*/ 9237 h 2466109"/>
              <a:gd name="connsiteX110" fmla="*/ 0 w 2225964"/>
              <a:gd name="connsiteY110" fmla="*/ 0 h 2466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2225964" h="2466109">
                <a:moveTo>
                  <a:pt x="0" y="0"/>
                </a:moveTo>
                <a:cubicBezTo>
                  <a:pt x="4058" y="24350"/>
                  <a:pt x="12026" y="89927"/>
                  <a:pt x="27709" y="110837"/>
                </a:cubicBezTo>
                <a:lnTo>
                  <a:pt x="55418" y="147782"/>
                </a:lnTo>
                <a:lnTo>
                  <a:pt x="83127" y="230909"/>
                </a:lnTo>
                <a:lnTo>
                  <a:pt x="92364" y="258618"/>
                </a:lnTo>
                <a:cubicBezTo>
                  <a:pt x="95443" y="280170"/>
                  <a:pt x="96705" y="302060"/>
                  <a:pt x="101600" y="323273"/>
                </a:cubicBezTo>
                <a:cubicBezTo>
                  <a:pt x="105978" y="342246"/>
                  <a:pt x="115351" y="359800"/>
                  <a:pt x="120073" y="378691"/>
                </a:cubicBezTo>
                <a:cubicBezTo>
                  <a:pt x="123152" y="391006"/>
                  <a:pt x="125822" y="403431"/>
                  <a:pt x="129309" y="415637"/>
                </a:cubicBezTo>
                <a:cubicBezTo>
                  <a:pt x="131984" y="424998"/>
                  <a:pt x="136185" y="433901"/>
                  <a:pt x="138546" y="443346"/>
                </a:cubicBezTo>
                <a:cubicBezTo>
                  <a:pt x="142354" y="458576"/>
                  <a:pt x="141286" y="475236"/>
                  <a:pt x="147782" y="489527"/>
                </a:cubicBezTo>
                <a:cubicBezTo>
                  <a:pt x="156969" y="509739"/>
                  <a:pt x="177706" y="523884"/>
                  <a:pt x="184727" y="544946"/>
                </a:cubicBezTo>
                <a:cubicBezTo>
                  <a:pt x="190885" y="563419"/>
                  <a:pt x="198477" y="581473"/>
                  <a:pt x="203200" y="600364"/>
                </a:cubicBezTo>
                <a:cubicBezTo>
                  <a:pt x="206279" y="612679"/>
                  <a:pt x="207436" y="625641"/>
                  <a:pt x="212436" y="637309"/>
                </a:cubicBezTo>
                <a:cubicBezTo>
                  <a:pt x="216809" y="647512"/>
                  <a:pt x="225401" y="655380"/>
                  <a:pt x="230909" y="665018"/>
                </a:cubicBezTo>
                <a:cubicBezTo>
                  <a:pt x="237740" y="676973"/>
                  <a:pt x="243224" y="689649"/>
                  <a:pt x="249382" y="701964"/>
                </a:cubicBezTo>
                <a:cubicBezTo>
                  <a:pt x="257683" y="735168"/>
                  <a:pt x="261994" y="749924"/>
                  <a:pt x="267855" y="785091"/>
                </a:cubicBezTo>
                <a:cubicBezTo>
                  <a:pt x="282007" y="870002"/>
                  <a:pt x="268624" y="824344"/>
                  <a:pt x="286327" y="877455"/>
                </a:cubicBezTo>
                <a:cubicBezTo>
                  <a:pt x="290898" y="936880"/>
                  <a:pt x="294647" y="1010500"/>
                  <a:pt x="304800" y="1071418"/>
                </a:cubicBezTo>
                <a:cubicBezTo>
                  <a:pt x="306887" y="1083940"/>
                  <a:pt x="310957" y="1096049"/>
                  <a:pt x="314036" y="1108364"/>
                </a:cubicBezTo>
                <a:cubicBezTo>
                  <a:pt x="330715" y="1308493"/>
                  <a:pt x="300756" y="1164929"/>
                  <a:pt x="341746" y="1246909"/>
                </a:cubicBezTo>
                <a:cubicBezTo>
                  <a:pt x="346100" y="1255617"/>
                  <a:pt x="344900" y="1267015"/>
                  <a:pt x="350982" y="1274618"/>
                </a:cubicBezTo>
                <a:cubicBezTo>
                  <a:pt x="357917" y="1283286"/>
                  <a:pt x="369455" y="1286933"/>
                  <a:pt x="378691" y="1293091"/>
                </a:cubicBezTo>
                <a:cubicBezTo>
                  <a:pt x="407093" y="1378295"/>
                  <a:pt x="378070" y="1344690"/>
                  <a:pt x="489527" y="1366982"/>
                </a:cubicBezTo>
                <a:cubicBezTo>
                  <a:pt x="486448" y="1376218"/>
                  <a:pt x="484126" y="1385742"/>
                  <a:pt x="480291" y="1394691"/>
                </a:cubicBezTo>
                <a:cubicBezTo>
                  <a:pt x="474867" y="1407347"/>
                  <a:pt x="463065" y="1417925"/>
                  <a:pt x="461818" y="1431637"/>
                </a:cubicBezTo>
                <a:cubicBezTo>
                  <a:pt x="458014" y="1473487"/>
                  <a:pt x="470619" y="1490146"/>
                  <a:pt x="480291" y="1524000"/>
                </a:cubicBezTo>
                <a:cubicBezTo>
                  <a:pt x="483778" y="1536206"/>
                  <a:pt x="485879" y="1548787"/>
                  <a:pt x="489527" y="1560946"/>
                </a:cubicBezTo>
                <a:cubicBezTo>
                  <a:pt x="495122" y="1579597"/>
                  <a:pt x="501842" y="1597891"/>
                  <a:pt x="508000" y="1616364"/>
                </a:cubicBezTo>
                <a:lnTo>
                  <a:pt x="544946" y="1727200"/>
                </a:lnTo>
                <a:lnTo>
                  <a:pt x="572655" y="1810327"/>
                </a:lnTo>
                <a:cubicBezTo>
                  <a:pt x="575734" y="1819564"/>
                  <a:pt x="579982" y="1828490"/>
                  <a:pt x="581891" y="1838037"/>
                </a:cubicBezTo>
                <a:cubicBezTo>
                  <a:pt x="584451" y="1850838"/>
                  <a:pt x="591487" y="1895948"/>
                  <a:pt x="600364" y="1911927"/>
                </a:cubicBezTo>
                <a:cubicBezTo>
                  <a:pt x="611146" y="1931335"/>
                  <a:pt x="630288" y="1946284"/>
                  <a:pt x="637309" y="1967346"/>
                </a:cubicBezTo>
                <a:cubicBezTo>
                  <a:pt x="640388" y="1976582"/>
                  <a:pt x="643871" y="1985694"/>
                  <a:pt x="646546" y="1995055"/>
                </a:cubicBezTo>
                <a:cubicBezTo>
                  <a:pt x="650033" y="2007261"/>
                  <a:pt x="646294" y="2023567"/>
                  <a:pt x="655782" y="2032000"/>
                </a:cubicBezTo>
                <a:cubicBezTo>
                  <a:pt x="676364" y="2050295"/>
                  <a:pt x="705043" y="2056631"/>
                  <a:pt x="729673" y="2068946"/>
                </a:cubicBezTo>
                <a:cubicBezTo>
                  <a:pt x="852166" y="2130193"/>
                  <a:pt x="699221" y="2055896"/>
                  <a:pt x="794327" y="2096655"/>
                </a:cubicBezTo>
                <a:cubicBezTo>
                  <a:pt x="806983" y="2102079"/>
                  <a:pt x="818958" y="2108970"/>
                  <a:pt x="831273" y="2115127"/>
                </a:cubicBezTo>
                <a:cubicBezTo>
                  <a:pt x="837431" y="2124364"/>
                  <a:pt x="841078" y="2135902"/>
                  <a:pt x="849746" y="2142837"/>
                </a:cubicBezTo>
                <a:cubicBezTo>
                  <a:pt x="857348" y="2148919"/>
                  <a:pt x="871373" y="2144471"/>
                  <a:pt x="877455" y="2152073"/>
                </a:cubicBezTo>
                <a:cubicBezTo>
                  <a:pt x="945621" y="2237280"/>
                  <a:pt x="826950" y="2149190"/>
                  <a:pt x="914400" y="2207491"/>
                </a:cubicBezTo>
                <a:cubicBezTo>
                  <a:pt x="956747" y="2271010"/>
                  <a:pt x="930284" y="2255888"/>
                  <a:pt x="979055" y="2272146"/>
                </a:cubicBezTo>
                <a:cubicBezTo>
                  <a:pt x="985212" y="2281382"/>
                  <a:pt x="989678" y="2292006"/>
                  <a:pt x="997527" y="2299855"/>
                </a:cubicBezTo>
                <a:cubicBezTo>
                  <a:pt x="1005376" y="2307704"/>
                  <a:pt x="1018301" y="2309659"/>
                  <a:pt x="1025236" y="2318327"/>
                </a:cubicBezTo>
                <a:cubicBezTo>
                  <a:pt x="1031318" y="2325930"/>
                  <a:pt x="1027588" y="2339152"/>
                  <a:pt x="1034473" y="2346037"/>
                </a:cubicBezTo>
                <a:cubicBezTo>
                  <a:pt x="1050172" y="2361736"/>
                  <a:pt x="1089891" y="2382982"/>
                  <a:pt x="1089891" y="2382982"/>
                </a:cubicBezTo>
                <a:cubicBezTo>
                  <a:pt x="1111442" y="2415308"/>
                  <a:pt x="1117602" y="2432244"/>
                  <a:pt x="1163782" y="2447637"/>
                </a:cubicBezTo>
                <a:lnTo>
                  <a:pt x="1219200" y="2466109"/>
                </a:lnTo>
                <a:cubicBezTo>
                  <a:pt x="1280776" y="2463030"/>
                  <a:pt x="1342681" y="2463940"/>
                  <a:pt x="1403927" y="2456873"/>
                </a:cubicBezTo>
                <a:cubicBezTo>
                  <a:pt x="1423271" y="2454641"/>
                  <a:pt x="1440873" y="2444558"/>
                  <a:pt x="1459346" y="2438400"/>
                </a:cubicBezTo>
                <a:lnTo>
                  <a:pt x="1487055" y="2429164"/>
                </a:lnTo>
                <a:cubicBezTo>
                  <a:pt x="1493212" y="2419928"/>
                  <a:pt x="1498421" y="2409983"/>
                  <a:pt x="1505527" y="2401455"/>
                </a:cubicBezTo>
                <a:cubicBezTo>
                  <a:pt x="1531061" y="2370814"/>
                  <a:pt x="1534509" y="2380436"/>
                  <a:pt x="1551709" y="2346037"/>
                </a:cubicBezTo>
                <a:cubicBezTo>
                  <a:pt x="1564721" y="2320013"/>
                  <a:pt x="1562946" y="2274557"/>
                  <a:pt x="1597891" y="2262909"/>
                </a:cubicBezTo>
                <a:lnTo>
                  <a:pt x="1625600" y="2253673"/>
                </a:lnTo>
                <a:cubicBezTo>
                  <a:pt x="1647583" y="2187724"/>
                  <a:pt x="1627871" y="2209056"/>
                  <a:pt x="1671782" y="2179782"/>
                </a:cubicBezTo>
                <a:cubicBezTo>
                  <a:pt x="1674861" y="2170546"/>
                  <a:pt x="1676290" y="2160584"/>
                  <a:pt x="1681018" y="2152073"/>
                </a:cubicBezTo>
                <a:cubicBezTo>
                  <a:pt x="1691800" y="2132665"/>
                  <a:pt x="1717964" y="2096655"/>
                  <a:pt x="1717964" y="2096655"/>
                </a:cubicBezTo>
                <a:lnTo>
                  <a:pt x="1736436" y="2041237"/>
                </a:lnTo>
                <a:cubicBezTo>
                  <a:pt x="1739515" y="2032000"/>
                  <a:pt x="1736965" y="2017881"/>
                  <a:pt x="1745673" y="2013527"/>
                </a:cubicBezTo>
                <a:lnTo>
                  <a:pt x="1782618" y="1995055"/>
                </a:lnTo>
                <a:cubicBezTo>
                  <a:pt x="1805837" y="1925404"/>
                  <a:pt x="1774516" y="2011261"/>
                  <a:pt x="1810327" y="1939637"/>
                </a:cubicBezTo>
                <a:cubicBezTo>
                  <a:pt x="1814681" y="1930929"/>
                  <a:pt x="1815210" y="1920635"/>
                  <a:pt x="1819564" y="1911927"/>
                </a:cubicBezTo>
                <a:cubicBezTo>
                  <a:pt x="1824528" y="1901998"/>
                  <a:pt x="1833072" y="1894147"/>
                  <a:pt x="1838036" y="1884218"/>
                </a:cubicBezTo>
                <a:cubicBezTo>
                  <a:pt x="1842390" y="1875510"/>
                  <a:pt x="1842545" y="1865020"/>
                  <a:pt x="1847273" y="1856509"/>
                </a:cubicBezTo>
                <a:cubicBezTo>
                  <a:pt x="1858055" y="1837102"/>
                  <a:pt x="1871903" y="1819564"/>
                  <a:pt x="1884218" y="1801091"/>
                </a:cubicBezTo>
                <a:lnTo>
                  <a:pt x="1921164" y="1745673"/>
                </a:lnTo>
                <a:cubicBezTo>
                  <a:pt x="1927321" y="1736437"/>
                  <a:pt x="1936125" y="1728495"/>
                  <a:pt x="1939636" y="1717964"/>
                </a:cubicBezTo>
                <a:cubicBezTo>
                  <a:pt x="1952384" y="1679724"/>
                  <a:pt x="1943472" y="1698356"/>
                  <a:pt x="1967346" y="1662546"/>
                </a:cubicBezTo>
                <a:lnTo>
                  <a:pt x="1995055" y="1579418"/>
                </a:lnTo>
                <a:cubicBezTo>
                  <a:pt x="1998134" y="1570182"/>
                  <a:pt x="1998891" y="1559810"/>
                  <a:pt x="2004291" y="1551709"/>
                </a:cubicBezTo>
                <a:lnTo>
                  <a:pt x="2041236" y="1496291"/>
                </a:lnTo>
                <a:cubicBezTo>
                  <a:pt x="2047394" y="1487055"/>
                  <a:pt x="2051860" y="1476431"/>
                  <a:pt x="2059709" y="1468582"/>
                </a:cubicBezTo>
                <a:lnTo>
                  <a:pt x="2087418" y="1440873"/>
                </a:lnTo>
                <a:cubicBezTo>
                  <a:pt x="2109401" y="1374924"/>
                  <a:pt x="2095090" y="1401657"/>
                  <a:pt x="2124364" y="1357746"/>
                </a:cubicBezTo>
                <a:cubicBezTo>
                  <a:pt x="2127443" y="1348510"/>
                  <a:pt x="2129246" y="1338745"/>
                  <a:pt x="2133600" y="1330037"/>
                </a:cubicBezTo>
                <a:cubicBezTo>
                  <a:pt x="2138564" y="1320108"/>
                  <a:pt x="2147564" y="1312471"/>
                  <a:pt x="2152073" y="1302327"/>
                </a:cubicBezTo>
                <a:cubicBezTo>
                  <a:pt x="2159981" y="1284533"/>
                  <a:pt x="2164388" y="1265382"/>
                  <a:pt x="2170546" y="1246909"/>
                </a:cubicBezTo>
                <a:lnTo>
                  <a:pt x="2179782" y="1219200"/>
                </a:lnTo>
                <a:lnTo>
                  <a:pt x="2189018" y="1191491"/>
                </a:lnTo>
                <a:cubicBezTo>
                  <a:pt x="2192097" y="1169940"/>
                  <a:pt x="2193985" y="1148184"/>
                  <a:pt x="2198255" y="1126837"/>
                </a:cubicBezTo>
                <a:cubicBezTo>
                  <a:pt x="2200164" y="1117290"/>
                  <a:pt x="2207005" y="1108851"/>
                  <a:pt x="2207491" y="1099127"/>
                </a:cubicBezTo>
                <a:cubicBezTo>
                  <a:pt x="2239480" y="459328"/>
                  <a:pt x="2200186" y="955854"/>
                  <a:pt x="2225964" y="646546"/>
                </a:cubicBezTo>
                <a:cubicBezTo>
                  <a:pt x="2222885" y="563419"/>
                  <a:pt x="2227721" y="479619"/>
                  <a:pt x="2216727" y="397164"/>
                </a:cubicBezTo>
                <a:cubicBezTo>
                  <a:pt x="2212842" y="368028"/>
                  <a:pt x="2169814" y="365287"/>
                  <a:pt x="2152073" y="360218"/>
                </a:cubicBezTo>
                <a:cubicBezTo>
                  <a:pt x="2090163" y="342529"/>
                  <a:pt x="2160187" y="354451"/>
                  <a:pt x="2050473" y="332509"/>
                </a:cubicBezTo>
                <a:cubicBezTo>
                  <a:pt x="1948562" y="312128"/>
                  <a:pt x="1987895" y="323966"/>
                  <a:pt x="1930400" y="304800"/>
                </a:cubicBezTo>
                <a:lnTo>
                  <a:pt x="1810327" y="314037"/>
                </a:lnTo>
                <a:cubicBezTo>
                  <a:pt x="1782562" y="316561"/>
                  <a:pt x="1755009" y="321287"/>
                  <a:pt x="1727200" y="323273"/>
                </a:cubicBezTo>
                <a:cubicBezTo>
                  <a:pt x="1668771" y="327446"/>
                  <a:pt x="1610206" y="329430"/>
                  <a:pt x="1551709" y="332509"/>
                </a:cubicBezTo>
                <a:cubicBezTo>
                  <a:pt x="1539394" y="335588"/>
                  <a:pt x="1526970" y="338259"/>
                  <a:pt x="1514764" y="341746"/>
                </a:cubicBezTo>
                <a:cubicBezTo>
                  <a:pt x="1505403" y="344421"/>
                  <a:pt x="1496724" y="349844"/>
                  <a:pt x="1487055" y="350982"/>
                </a:cubicBezTo>
                <a:cubicBezTo>
                  <a:pt x="1444138" y="356031"/>
                  <a:pt x="1400849" y="357139"/>
                  <a:pt x="1357746" y="360218"/>
                </a:cubicBezTo>
                <a:cubicBezTo>
                  <a:pt x="1318615" y="365808"/>
                  <a:pt x="1234943" y="378691"/>
                  <a:pt x="1200727" y="378691"/>
                </a:cubicBezTo>
                <a:cubicBezTo>
                  <a:pt x="1077537" y="378691"/>
                  <a:pt x="954424" y="372534"/>
                  <a:pt x="831273" y="369455"/>
                </a:cubicBezTo>
                <a:cubicBezTo>
                  <a:pt x="806241" y="364448"/>
                  <a:pt x="775502" y="364395"/>
                  <a:pt x="757382" y="341746"/>
                </a:cubicBezTo>
                <a:cubicBezTo>
                  <a:pt x="751300" y="334144"/>
                  <a:pt x="754379" y="321516"/>
                  <a:pt x="748146" y="314037"/>
                </a:cubicBezTo>
                <a:cubicBezTo>
                  <a:pt x="738291" y="302211"/>
                  <a:pt x="722888" y="296346"/>
                  <a:pt x="711200" y="286327"/>
                </a:cubicBezTo>
                <a:cubicBezTo>
                  <a:pt x="667173" y="248589"/>
                  <a:pt x="702914" y="265092"/>
                  <a:pt x="655782" y="249382"/>
                </a:cubicBezTo>
                <a:cubicBezTo>
                  <a:pt x="637309" y="237067"/>
                  <a:pt x="621426" y="219458"/>
                  <a:pt x="600364" y="212437"/>
                </a:cubicBezTo>
                <a:cubicBezTo>
                  <a:pt x="591128" y="209358"/>
                  <a:pt x="581363" y="207554"/>
                  <a:pt x="572655" y="203200"/>
                </a:cubicBezTo>
                <a:cubicBezTo>
                  <a:pt x="536327" y="185035"/>
                  <a:pt x="555931" y="183230"/>
                  <a:pt x="517236" y="175491"/>
                </a:cubicBezTo>
                <a:cubicBezTo>
                  <a:pt x="495889" y="171222"/>
                  <a:pt x="474133" y="169334"/>
                  <a:pt x="452582" y="166255"/>
                </a:cubicBezTo>
                <a:cubicBezTo>
                  <a:pt x="434330" y="160171"/>
                  <a:pt x="410185" y="154822"/>
                  <a:pt x="397164" y="138546"/>
                </a:cubicBezTo>
                <a:cubicBezTo>
                  <a:pt x="391082" y="130944"/>
                  <a:pt x="394811" y="117721"/>
                  <a:pt x="387927" y="110837"/>
                </a:cubicBezTo>
                <a:cubicBezTo>
                  <a:pt x="381043" y="103953"/>
                  <a:pt x="368926" y="105954"/>
                  <a:pt x="360218" y="101600"/>
                </a:cubicBezTo>
                <a:cubicBezTo>
                  <a:pt x="350289" y="96635"/>
                  <a:pt x="342653" y="87635"/>
                  <a:pt x="332509" y="83127"/>
                </a:cubicBezTo>
                <a:cubicBezTo>
                  <a:pt x="314715" y="75219"/>
                  <a:pt x="277091" y="64655"/>
                  <a:pt x="277091" y="64655"/>
                </a:cubicBezTo>
                <a:cubicBezTo>
                  <a:pt x="207526" y="18278"/>
                  <a:pt x="295937" y="72732"/>
                  <a:pt x="212436" y="36946"/>
                </a:cubicBezTo>
                <a:cubicBezTo>
                  <a:pt x="186734" y="25931"/>
                  <a:pt x="186393" y="10706"/>
                  <a:pt x="157018" y="9237"/>
                </a:cubicBezTo>
                <a:cubicBezTo>
                  <a:pt x="104744" y="6623"/>
                  <a:pt x="52339" y="9237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477000" y="3352800"/>
            <a:ext cx="99536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C000"/>
                </a:solidFill>
              </a:rPr>
              <a:t>MSA </a:t>
            </a:r>
          </a:p>
          <a:p>
            <a:r>
              <a:rPr lang="en-US" sz="1050" dirty="0">
                <a:solidFill>
                  <a:srgbClr val="FFC000"/>
                </a:solidFill>
              </a:rPr>
              <a:t>10,000 </a:t>
            </a:r>
            <a:r>
              <a:rPr lang="en-US" sz="1050" dirty="0" err="1">
                <a:solidFill>
                  <a:srgbClr val="FFC000"/>
                </a:solidFill>
              </a:rPr>
              <a:t>ft</a:t>
            </a:r>
            <a:r>
              <a:rPr lang="en-US" sz="1050" dirty="0">
                <a:solidFill>
                  <a:srgbClr val="FFC000"/>
                </a:solidFill>
              </a:rPr>
              <a:t> MSL</a:t>
            </a:r>
            <a:endParaRPr lang="en-US" sz="1050" dirty="0">
              <a:solidFill>
                <a:srgbClr val="FFC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09764" y="5529590"/>
            <a:ext cx="28908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MSA = Min. Safe Altitude for </a:t>
            </a:r>
            <a:endParaRPr lang="en-US" sz="1100" dirty="0"/>
          </a:p>
        </p:txBody>
      </p:sp>
      <p:sp>
        <p:nvSpPr>
          <p:cNvPr id="26" name="Freeform 25"/>
          <p:cNvSpPr/>
          <p:nvPr/>
        </p:nvSpPr>
        <p:spPr>
          <a:xfrm>
            <a:off x="5427715" y="1826146"/>
            <a:ext cx="1453377" cy="2644255"/>
          </a:xfrm>
          <a:custGeom>
            <a:avLst/>
            <a:gdLst>
              <a:gd name="connsiteX0" fmla="*/ 1453377 w 1453377"/>
              <a:gd name="connsiteY0" fmla="*/ 2431819 h 2644255"/>
              <a:gd name="connsiteX1" fmla="*/ 1407195 w 1453377"/>
              <a:gd name="connsiteY1" fmla="*/ 2459528 h 2644255"/>
              <a:gd name="connsiteX2" fmla="*/ 1361013 w 1453377"/>
              <a:gd name="connsiteY2" fmla="*/ 2496473 h 2644255"/>
              <a:gd name="connsiteX3" fmla="*/ 1333304 w 1453377"/>
              <a:gd name="connsiteY3" fmla="*/ 2514946 h 2644255"/>
              <a:gd name="connsiteX4" fmla="*/ 1314831 w 1453377"/>
              <a:gd name="connsiteY4" fmla="*/ 2542655 h 2644255"/>
              <a:gd name="connsiteX5" fmla="*/ 1287122 w 1453377"/>
              <a:gd name="connsiteY5" fmla="*/ 2551891 h 2644255"/>
              <a:gd name="connsiteX6" fmla="*/ 1240941 w 1453377"/>
              <a:gd name="connsiteY6" fmla="*/ 2588837 h 2644255"/>
              <a:gd name="connsiteX7" fmla="*/ 1222468 w 1453377"/>
              <a:gd name="connsiteY7" fmla="*/ 2616546 h 2644255"/>
              <a:gd name="connsiteX8" fmla="*/ 1148577 w 1453377"/>
              <a:gd name="connsiteY8" fmla="*/ 2644255 h 2644255"/>
              <a:gd name="connsiteX9" fmla="*/ 1000795 w 1453377"/>
              <a:gd name="connsiteY9" fmla="*/ 2635019 h 2644255"/>
              <a:gd name="connsiteX10" fmla="*/ 963850 w 1453377"/>
              <a:gd name="connsiteY10" fmla="*/ 2625782 h 2644255"/>
              <a:gd name="connsiteX11" fmla="*/ 936141 w 1453377"/>
              <a:gd name="connsiteY11" fmla="*/ 2598073 h 2644255"/>
              <a:gd name="connsiteX12" fmla="*/ 926904 w 1453377"/>
              <a:gd name="connsiteY12" fmla="*/ 2570364 h 2644255"/>
              <a:gd name="connsiteX13" fmla="*/ 871486 w 1453377"/>
              <a:gd name="connsiteY13" fmla="*/ 2551891 h 2644255"/>
              <a:gd name="connsiteX14" fmla="*/ 843777 w 1453377"/>
              <a:gd name="connsiteY14" fmla="*/ 2496473 h 2644255"/>
              <a:gd name="connsiteX15" fmla="*/ 816068 w 1453377"/>
              <a:gd name="connsiteY15" fmla="*/ 2487237 h 2644255"/>
              <a:gd name="connsiteX16" fmla="*/ 806831 w 1453377"/>
              <a:gd name="connsiteY16" fmla="*/ 2459528 h 2644255"/>
              <a:gd name="connsiteX17" fmla="*/ 769886 w 1453377"/>
              <a:gd name="connsiteY17" fmla="*/ 2404110 h 2644255"/>
              <a:gd name="connsiteX18" fmla="*/ 760650 w 1453377"/>
              <a:gd name="connsiteY18" fmla="*/ 2367164 h 2644255"/>
              <a:gd name="connsiteX19" fmla="*/ 751413 w 1453377"/>
              <a:gd name="connsiteY19" fmla="*/ 2339455 h 2644255"/>
              <a:gd name="connsiteX20" fmla="*/ 732941 w 1453377"/>
              <a:gd name="connsiteY20" fmla="*/ 2117782 h 2644255"/>
              <a:gd name="connsiteX21" fmla="*/ 723704 w 1453377"/>
              <a:gd name="connsiteY21" fmla="*/ 2090073 h 2644255"/>
              <a:gd name="connsiteX22" fmla="*/ 695995 w 1453377"/>
              <a:gd name="connsiteY22" fmla="*/ 2062364 h 2644255"/>
              <a:gd name="connsiteX23" fmla="*/ 668286 w 1453377"/>
              <a:gd name="connsiteY23" fmla="*/ 2006946 h 2644255"/>
              <a:gd name="connsiteX24" fmla="*/ 640577 w 1453377"/>
              <a:gd name="connsiteY24" fmla="*/ 1951528 h 2644255"/>
              <a:gd name="connsiteX25" fmla="*/ 612868 w 1453377"/>
              <a:gd name="connsiteY25" fmla="*/ 1942291 h 2644255"/>
              <a:gd name="connsiteX26" fmla="*/ 502031 w 1453377"/>
              <a:gd name="connsiteY26" fmla="*/ 1923819 h 2644255"/>
              <a:gd name="connsiteX27" fmla="*/ 446613 w 1453377"/>
              <a:gd name="connsiteY27" fmla="*/ 1905346 h 2644255"/>
              <a:gd name="connsiteX28" fmla="*/ 428141 w 1453377"/>
              <a:gd name="connsiteY28" fmla="*/ 1877637 h 2644255"/>
              <a:gd name="connsiteX29" fmla="*/ 409668 w 1453377"/>
              <a:gd name="connsiteY29" fmla="*/ 1812982 h 2644255"/>
              <a:gd name="connsiteX30" fmla="*/ 400431 w 1453377"/>
              <a:gd name="connsiteY30" fmla="*/ 1766800 h 2644255"/>
              <a:gd name="connsiteX31" fmla="*/ 391195 w 1453377"/>
              <a:gd name="connsiteY31" fmla="*/ 1729855 h 2644255"/>
              <a:gd name="connsiteX32" fmla="*/ 372722 w 1453377"/>
              <a:gd name="connsiteY32" fmla="*/ 1646728 h 2644255"/>
              <a:gd name="connsiteX33" fmla="*/ 354250 w 1453377"/>
              <a:gd name="connsiteY33" fmla="*/ 1619019 h 2644255"/>
              <a:gd name="connsiteX34" fmla="*/ 326541 w 1453377"/>
              <a:gd name="connsiteY34" fmla="*/ 1452764 h 2644255"/>
              <a:gd name="connsiteX35" fmla="*/ 308068 w 1453377"/>
              <a:gd name="connsiteY35" fmla="*/ 1397346 h 2644255"/>
              <a:gd name="connsiteX36" fmla="*/ 289595 w 1453377"/>
              <a:gd name="connsiteY36" fmla="*/ 1240328 h 2644255"/>
              <a:gd name="connsiteX37" fmla="*/ 271122 w 1453377"/>
              <a:gd name="connsiteY37" fmla="*/ 1184910 h 2644255"/>
              <a:gd name="connsiteX38" fmla="*/ 252650 w 1453377"/>
              <a:gd name="connsiteY38" fmla="*/ 1157200 h 2644255"/>
              <a:gd name="connsiteX39" fmla="*/ 224941 w 1453377"/>
              <a:gd name="connsiteY39" fmla="*/ 1092546 h 2644255"/>
              <a:gd name="connsiteX40" fmla="*/ 215704 w 1453377"/>
              <a:gd name="connsiteY40" fmla="*/ 1055600 h 2644255"/>
              <a:gd name="connsiteX41" fmla="*/ 197231 w 1453377"/>
              <a:gd name="connsiteY41" fmla="*/ 1027891 h 2644255"/>
              <a:gd name="connsiteX42" fmla="*/ 160286 w 1453377"/>
              <a:gd name="connsiteY42" fmla="*/ 963237 h 2644255"/>
              <a:gd name="connsiteX43" fmla="*/ 151050 w 1453377"/>
              <a:gd name="connsiteY43" fmla="*/ 935528 h 2644255"/>
              <a:gd name="connsiteX44" fmla="*/ 141813 w 1453377"/>
              <a:gd name="connsiteY44" fmla="*/ 898582 h 2644255"/>
              <a:gd name="connsiteX45" fmla="*/ 123341 w 1453377"/>
              <a:gd name="connsiteY45" fmla="*/ 843164 h 2644255"/>
              <a:gd name="connsiteX46" fmla="*/ 123341 w 1453377"/>
              <a:gd name="connsiteY46" fmla="*/ 603019 h 2644255"/>
              <a:gd name="connsiteX47" fmla="*/ 104868 w 1453377"/>
              <a:gd name="connsiteY47" fmla="*/ 547600 h 2644255"/>
              <a:gd name="connsiteX48" fmla="*/ 95631 w 1453377"/>
              <a:gd name="connsiteY48" fmla="*/ 501419 h 2644255"/>
              <a:gd name="connsiteX49" fmla="*/ 77159 w 1453377"/>
              <a:gd name="connsiteY49" fmla="*/ 446000 h 2644255"/>
              <a:gd name="connsiteX50" fmla="*/ 77159 w 1453377"/>
              <a:gd name="connsiteY50" fmla="*/ 215091 h 2644255"/>
              <a:gd name="connsiteX51" fmla="*/ 58686 w 1453377"/>
              <a:gd name="connsiteY51" fmla="*/ 187382 h 2644255"/>
              <a:gd name="connsiteX52" fmla="*/ 40213 w 1453377"/>
              <a:gd name="connsiteY52" fmla="*/ 131964 h 2644255"/>
              <a:gd name="connsiteX53" fmla="*/ 30977 w 1453377"/>
              <a:gd name="connsiteY53" fmla="*/ 104255 h 2644255"/>
              <a:gd name="connsiteX54" fmla="*/ 3268 w 1453377"/>
              <a:gd name="connsiteY54" fmla="*/ 85782 h 2644255"/>
              <a:gd name="connsiteX55" fmla="*/ 12504 w 1453377"/>
              <a:gd name="connsiteY55" fmla="*/ 11891 h 2644255"/>
              <a:gd name="connsiteX56" fmla="*/ 215704 w 1453377"/>
              <a:gd name="connsiteY56" fmla="*/ 30364 h 2644255"/>
              <a:gd name="connsiteX57" fmla="*/ 335777 w 1453377"/>
              <a:gd name="connsiteY57" fmla="*/ 67310 h 2644255"/>
              <a:gd name="connsiteX58" fmla="*/ 381959 w 1453377"/>
              <a:gd name="connsiteY58" fmla="*/ 76546 h 264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453377" h="2644255">
                <a:moveTo>
                  <a:pt x="1453377" y="2431819"/>
                </a:moveTo>
                <a:cubicBezTo>
                  <a:pt x="1437983" y="2441055"/>
                  <a:pt x="1420825" y="2447845"/>
                  <a:pt x="1407195" y="2459528"/>
                </a:cubicBezTo>
                <a:cubicBezTo>
                  <a:pt x="1354023" y="2505104"/>
                  <a:pt x="1424949" y="2475162"/>
                  <a:pt x="1361013" y="2496473"/>
                </a:cubicBezTo>
                <a:cubicBezTo>
                  <a:pt x="1351777" y="2502631"/>
                  <a:pt x="1341153" y="2507097"/>
                  <a:pt x="1333304" y="2514946"/>
                </a:cubicBezTo>
                <a:cubicBezTo>
                  <a:pt x="1325455" y="2522795"/>
                  <a:pt x="1323499" y="2535720"/>
                  <a:pt x="1314831" y="2542655"/>
                </a:cubicBezTo>
                <a:cubicBezTo>
                  <a:pt x="1307228" y="2548737"/>
                  <a:pt x="1296358" y="2548812"/>
                  <a:pt x="1287122" y="2551891"/>
                </a:cubicBezTo>
                <a:cubicBezTo>
                  <a:pt x="1234186" y="2631298"/>
                  <a:pt x="1304672" y="2537852"/>
                  <a:pt x="1240941" y="2588837"/>
                </a:cubicBezTo>
                <a:cubicBezTo>
                  <a:pt x="1232273" y="2595772"/>
                  <a:pt x="1230317" y="2608697"/>
                  <a:pt x="1222468" y="2616546"/>
                </a:cubicBezTo>
                <a:cubicBezTo>
                  <a:pt x="1198684" y="2640330"/>
                  <a:pt x="1181621" y="2637647"/>
                  <a:pt x="1148577" y="2644255"/>
                </a:cubicBezTo>
                <a:cubicBezTo>
                  <a:pt x="1099316" y="2641176"/>
                  <a:pt x="1049907" y="2639930"/>
                  <a:pt x="1000795" y="2635019"/>
                </a:cubicBezTo>
                <a:cubicBezTo>
                  <a:pt x="988164" y="2633756"/>
                  <a:pt x="974871" y="2632080"/>
                  <a:pt x="963850" y="2625782"/>
                </a:cubicBezTo>
                <a:cubicBezTo>
                  <a:pt x="952509" y="2619301"/>
                  <a:pt x="945377" y="2607309"/>
                  <a:pt x="936141" y="2598073"/>
                </a:cubicBezTo>
                <a:cubicBezTo>
                  <a:pt x="933062" y="2588837"/>
                  <a:pt x="934827" y="2576023"/>
                  <a:pt x="926904" y="2570364"/>
                </a:cubicBezTo>
                <a:cubicBezTo>
                  <a:pt x="911059" y="2559046"/>
                  <a:pt x="871486" y="2551891"/>
                  <a:pt x="871486" y="2551891"/>
                </a:cubicBezTo>
                <a:cubicBezTo>
                  <a:pt x="865401" y="2533637"/>
                  <a:pt x="860055" y="2509495"/>
                  <a:pt x="843777" y="2496473"/>
                </a:cubicBezTo>
                <a:cubicBezTo>
                  <a:pt x="836174" y="2490391"/>
                  <a:pt x="825304" y="2490316"/>
                  <a:pt x="816068" y="2487237"/>
                </a:cubicBezTo>
                <a:cubicBezTo>
                  <a:pt x="812989" y="2478001"/>
                  <a:pt x="811559" y="2468039"/>
                  <a:pt x="806831" y="2459528"/>
                </a:cubicBezTo>
                <a:cubicBezTo>
                  <a:pt x="796049" y="2440121"/>
                  <a:pt x="769886" y="2404110"/>
                  <a:pt x="769886" y="2404110"/>
                </a:cubicBezTo>
                <a:cubicBezTo>
                  <a:pt x="766807" y="2391795"/>
                  <a:pt x="764137" y="2379370"/>
                  <a:pt x="760650" y="2367164"/>
                </a:cubicBezTo>
                <a:cubicBezTo>
                  <a:pt x="757975" y="2357803"/>
                  <a:pt x="752336" y="2349147"/>
                  <a:pt x="751413" y="2339455"/>
                </a:cubicBezTo>
                <a:cubicBezTo>
                  <a:pt x="741900" y="2239569"/>
                  <a:pt x="751044" y="2199246"/>
                  <a:pt x="732941" y="2117782"/>
                </a:cubicBezTo>
                <a:cubicBezTo>
                  <a:pt x="730829" y="2108278"/>
                  <a:pt x="729105" y="2098174"/>
                  <a:pt x="723704" y="2090073"/>
                </a:cubicBezTo>
                <a:cubicBezTo>
                  <a:pt x="716458" y="2079205"/>
                  <a:pt x="705231" y="2071600"/>
                  <a:pt x="695995" y="2062364"/>
                </a:cubicBezTo>
                <a:cubicBezTo>
                  <a:pt x="672780" y="1992717"/>
                  <a:pt x="704096" y="2078565"/>
                  <a:pt x="668286" y="2006946"/>
                </a:cubicBezTo>
                <a:cubicBezTo>
                  <a:pt x="657130" y="1984634"/>
                  <a:pt x="662637" y="1969176"/>
                  <a:pt x="640577" y="1951528"/>
                </a:cubicBezTo>
                <a:cubicBezTo>
                  <a:pt x="632974" y="1945446"/>
                  <a:pt x="622415" y="1944200"/>
                  <a:pt x="612868" y="1942291"/>
                </a:cubicBezTo>
                <a:cubicBezTo>
                  <a:pt x="576140" y="1934945"/>
                  <a:pt x="502031" y="1923819"/>
                  <a:pt x="502031" y="1923819"/>
                </a:cubicBezTo>
                <a:cubicBezTo>
                  <a:pt x="483558" y="1917661"/>
                  <a:pt x="457414" y="1921548"/>
                  <a:pt x="446613" y="1905346"/>
                </a:cubicBezTo>
                <a:cubicBezTo>
                  <a:pt x="440456" y="1896110"/>
                  <a:pt x="433105" y="1887566"/>
                  <a:pt x="428141" y="1877637"/>
                </a:cubicBezTo>
                <a:cubicBezTo>
                  <a:pt x="421967" y="1865289"/>
                  <a:pt x="412037" y="1823643"/>
                  <a:pt x="409668" y="1812982"/>
                </a:cubicBezTo>
                <a:cubicBezTo>
                  <a:pt x="406262" y="1797657"/>
                  <a:pt x="403837" y="1782125"/>
                  <a:pt x="400431" y="1766800"/>
                </a:cubicBezTo>
                <a:cubicBezTo>
                  <a:pt x="397677" y="1754408"/>
                  <a:pt x="393684" y="1742302"/>
                  <a:pt x="391195" y="1729855"/>
                </a:cubicBezTo>
                <a:cubicBezTo>
                  <a:pt x="386464" y="1706197"/>
                  <a:pt x="384708" y="1670699"/>
                  <a:pt x="372722" y="1646728"/>
                </a:cubicBezTo>
                <a:cubicBezTo>
                  <a:pt x="367758" y="1636799"/>
                  <a:pt x="360407" y="1628255"/>
                  <a:pt x="354250" y="1619019"/>
                </a:cubicBezTo>
                <a:cubicBezTo>
                  <a:pt x="347011" y="1546629"/>
                  <a:pt x="348805" y="1519555"/>
                  <a:pt x="326541" y="1452764"/>
                </a:cubicBezTo>
                <a:lnTo>
                  <a:pt x="308068" y="1397346"/>
                </a:lnTo>
                <a:cubicBezTo>
                  <a:pt x="303766" y="1345722"/>
                  <a:pt x="303460" y="1291165"/>
                  <a:pt x="289595" y="1240328"/>
                </a:cubicBezTo>
                <a:cubicBezTo>
                  <a:pt x="284472" y="1221542"/>
                  <a:pt x="281923" y="1201112"/>
                  <a:pt x="271122" y="1184910"/>
                </a:cubicBezTo>
                <a:lnTo>
                  <a:pt x="252650" y="1157200"/>
                </a:lnTo>
                <a:cubicBezTo>
                  <a:pt x="226130" y="1051129"/>
                  <a:pt x="263213" y="1181848"/>
                  <a:pt x="224941" y="1092546"/>
                </a:cubicBezTo>
                <a:cubicBezTo>
                  <a:pt x="219940" y="1080878"/>
                  <a:pt x="220705" y="1067268"/>
                  <a:pt x="215704" y="1055600"/>
                </a:cubicBezTo>
                <a:cubicBezTo>
                  <a:pt x="211331" y="1045397"/>
                  <a:pt x="202738" y="1037529"/>
                  <a:pt x="197231" y="1027891"/>
                </a:cubicBezTo>
                <a:cubicBezTo>
                  <a:pt x="150357" y="945861"/>
                  <a:pt x="205293" y="1030746"/>
                  <a:pt x="160286" y="963237"/>
                </a:cubicBezTo>
                <a:cubicBezTo>
                  <a:pt x="157207" y="954001"/>
                  <a:pt x="153725" y="944889"/>
                  <a:pt x="151050" y="935528"/>
                </a:cubicBezTo>
                <a:cubicBezTo>
                  <a:pt x="147563" y="923322"/>
                  <a:pt x="145461" y="910741"/>
                  <a:pt x="141813" y="898582"/>
                </a:cubicBezTo>
                <a:cubicBezTo>
                  <a:pt x="136218" y="879931"/>
                  <a:pt x="123341" y="843164"/>
                  <a:pt x="123341" y="843164"/>
                </a:cubicBezTo>
                <a:cubicBezTo>
                  <a:pt x="130123" y="741431"/>
                  <a:pt x="140232" y="698737"/>
                  <a:pt x="123341" y="603019"/>
                </a:cubicBezTo>
                <a:cubicBezTo>
                  <a:pt x="119957" y="583843"/>
                  <a:pt x="108687" y="566694"/>
                  <a:pt x="104868" y="547600"/>
                </a:cubicBezTo>
                <a:cubicBezTo>
                  <a:pt x="101789" y="532206"/>
                  <a:pt x="99762" y="516564"/>
                  <a:pt x="95631" y="501419"/>
                </a:cubicBezTo>
                <a:cubicBezTo>
                  <a:pt x="90508" y="482633"/>
                  <a:pt x="77159" y="446000"/>
                  <a:pt x="77159" y="446000"/>
                </a:cubicBezTo>
                <a:cubicBezTo>
                  <a:pt x="77935" y="428932"/>
                  <a:pt x="109114" y="279001"/>
                  <a:pt x="77159" y="215091"/>
                </a:cubicBezTo>
                <a:cubicBezTo>
                  <a:pt x="72195" y="205162"/>
                  <a:pt x="64844" y="196618"/>
                  <a:pt x="58686" y="187382"/>
                </a:cubicBezTo>
                <a:lnTo>
                  <a:pt x="40213" y="131964"/>
                </a:lnTo>
                <a:cubicBezTo>
                  <a:pt x="37134" y="122728"/>
                  <a:pt x="39078" y="109656"/>
                  <a:pt x="30977" y="104255"/>
                </a:cubicBezTo>
                <a:lnTo>
                  <a:pt x="3268" y="85782"/>
                </a:lnTo>
                <a:cubicBezTo>
                  <a:pt x="6347" y="61152"/>
                  <a:pt x="-10924" y="20091"/>
                  <a:pt x="12504" y="11891"/>
                </a:cubicBezTo>
                <a:cubicBezTo>
                  <a:pt x="88584" y="-14737"/>
                  <a:pt x="150561" y="8651"/>
                  <a:pt x="215704" y="30364"/>
                </a:cubicBezTo>
                <a:cubicBezTo>
                  <a:pt x="284136" y="75986"/>
                  <a:pt x="191236" y="19131"/>
                  <a:pt x="335777" y="67310"/>
                </a:cubicBezTo>
                <a:cubicBezTo>
                  <a:pt x="369328" y="78493"/>
                  <a:pt x="353750" y="76546"/>
                  <a:pt x="381959" y="76546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 rot="4131106">
            <a:off x="5343541" y="2933693"/>
            <a:ext cx="129429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C000"/>
                </a:solidFill>
              </a:rPr>
              <a:t>MSA 5,000 </a:t>
            </a:r>
            <a:r>
              <a:rPr lang="en-US" sz="1050" dirty="0" err="1">
                <a:solidFill>
                  <a:srgbClr val="FFC000"/>
                </a:solidFill>
              </a:rPr>
              <a:t>ft</a:t>
            </a:r>
            <a:r>
              <a:rPr lang="en-US" sz="1050" dirty="0">
                <a:solidFill>
                  <a:srgbClr val="FFC000"/>
                </a:solidFill>
              </a:rPr>
              <a:t> MSL</a:t>
            </a:r>
            <a:endParaRPr lang="en-US" sz="1050" dirty="0">
              <a:solidFill>
                <a:srgbClr val="FFC000"/>
              </a:solidFill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4719782" y="1246819"/>
            <a:ext cx="1274618" cy="2032090"/>
          </a:xfrm>
          <a:custGeom>
            <a:avLst/>
            <a:gdLst>
              <a:gd name="connsiteX0" fmla="*/ 1025236 w 1274618"/>
              <a:gd name="connsiteY0" fmla="*/ 2032090 h 2032090"/>
              <a:gd name="connsiteX1" fmla="*/ 637309 w 1274618"/>
              <a:gd name="connsiteY1" fmla="*/ 2022854 h 2032090"/>
              <a:gd name="connsiteX2" fmla="*/ 600363 w 1274618"/>
              <a:gd name="connsiteY2" fmla="*/ 1985908 h 2032090"/>
              <a:gd name="connsiteX3" fmla="*/ 591127 w 1274618"/>
              <a:gd name="connsiteY3" fmla="*/ 1884308 h 2032090"/>
              <a:gd name="connsiteX4" fmla="*/ 563418 w 1274618"/>
              <a:gd name="connsiteY4" fmla="*/ 1801181 h 2032090"/>
              <a:gd name="connsiteX5" fmla="*/ 554182 w 1274618"/>
              <a:gd name="connsiteY5" fmla="*/ 1764236 h 2032090"/>
              <a:gd name="connsiteX6" fmla="*/ 508000 w 1274618"/>
              <a:gd name="connsiteY6" fmla="*/ 1681108 h 2032090"/>
              <a:gd name="connsiteX7" fmla="*/ 480291 w 1274618"/>
              <a:gd name="connsiteY7" fmla="*/ 1671872 h 2032090"/>
              <a:gd name="connsiteX8" fmla="*/ 452582 w 1274618"/>
              <a:gd name="connsiteY8" fmla="*/ 1653399 h 2032090"/>
              <a:gd name="connsiteX9" fmla="*/ 415636 w 1274618"/>
              <a:gd name="connsiteY9" fmla="*/ 1597981 h 2032090"/>
              <a:gd name="connsiteX10" fmla="*/ 397163 w 1274618"/>
              <a:gd name="connsiteY10" fmla="*/ 1542563 h 2032090"/>
              <a:gd name="connsiteX11" fmla="*/ 378691 w 1274618"/>
              <a:gd name="connsiteY11" fmla="*/ 1514854 h 2032090"/>
              <a:gd name="connsiteX12" fmla="*/ 369454 w 1274618"/>
              <a:gd name="connsiteY12" fmla="*/ 1487145 h 2032090"/>
              <a:gd name="connsiteX13" fmla="*/ 314036 w 1274618"/>
              <a:gd name="connsiteY13" fmla="*/ 1459436 h 2032090"/>
              <a:gd name="connsiteX14" fmla="*/ 267854 w 1274618"/>
              <a:gd name="connsiteY14" fmla="*/ 1413254 h 2032090"/>
              <a:gd name="connsiteX15" fmla="*/ 240145 w 1274618"/>
              <a:gd name="connsiteY15" fmla="*/ 1394781 h 2032090"/>
              <a:gd name="connsiteX16" fmla="*/ 221673 w 1274618"/>
              <a:gd name="connsiteY16" fmla="*/ 1330126 h 2032090"/>
              <a:gd name="connsiteX17" fmla="*/ 203200 w 1274618"/>
              <a:gd name="connsiteY17" fmla="*/ 1274708 h 2032090"/>
              <a:gd name="connsiteX18" fmla="*/ 166254 w 1274618"/>
              <a:gd name="connsiteY18" fmla="*/ 1256236 h 2032090"/>
              <a:gd name="connsiteX19" fmla="*/ 157018 w 1274618"/>
              <a:gd name="connsiteY19" fmla="*/ 1228526 h 2032090"/>
              <a:gd name="connsiteX20" fmla="*/ 129309 w 1274618"/>
              <a:gd name="connsiteY20" fmla="*/ 1154636 h 2032090"/>
              <a:gd name="connsiteX21" fmla="*/ 101600 w 1274618"/>
              <a:gd name="connsiteY21" fmla="*/ 1136163 h 2032090"/>
              <a:gd name="connsiteX22" fmla="*/ 92363 w 1274618"/>
              <a:gd name="connsiteY22" fmla="*/ 1108454 h 2032090"/>
              <a:gd name="connsiteX23" fmla="*/ 83127 w 1274618"/>
              <a:gd name="connsiteY23" fmla="*/ 1071508 h 2032090"/>
              <a:gd name="connsiteX24" fmla="*/ 36945 w 1274618"/>
              <a:gd name="connsiteY24" fmla="*/ 1016090 h 2032090"/>
              <a:gd name="connsiteX25" fmla="*/ 18473 w 1274618"/>
              <a:gd name="connsiteY25" fmla="*/ 960672 h 2032090"/>
              <a:gd name="connsiteX26" fmla="*/ 9236 w 1274618"/>
              <a:gd name="connsiteY26" fmla="*/ 932963 h 2032090"/>
              <a:gd name="connsiteX27" fmla="*/ 18473 w 1274618"/>
              <a:gd name="connsiteY27" fmla="*/ 877545 h 2032090"/>
              <a:gd name="connsiteX28" fmla="*/ 27709 w 1274618"/>
              <a:gd name="connsiteY28" fmla="*/ 831363 h 2032090"/>
              <a:gd name="connsiteX29" fmla="*/ 9236 w 1274618"/>
              <a:gd name="connsiteY29" fmla="*/ 609690 h 2032090"/>
              <a:gd name="connsiteX30" fmla="*/ 0 w 1274618"/>
              <a:gd name="connsiteY30" fmla="*/ 581981 h 2032090"/>
              <a:gd name="connsiteX31" fmla="*/ 18473 w 1274618"/>
              <a:gd name="connsiteY31" fmla="*/ 434199 h 2032090"/>
              <a:gd name="connsiteX32" fmla="*/ 46182 w 1274618"/>
              <a:gd name="connsiteY32" fmla="*/ 351072 h 2032090"/>
              <a:gd name="connsiteX33" fmla="*/ 55418 w 1274618"/>
              <a:gd name="connsiteY33" fmla="*/ 323363 h 2032090"/>
              <a:gd name="connsiteX34" fmla="*/ 64654 w 1274618"/>
              <a:gd name="connsiteY34" fmla="*/ 277181 h 2032090"/>
              <a:gd name="connsiteX35" fmla="*/ 55418 w 1274618"/>
              <a:gd name="connsiteY35" fmla="*/ 120163 h 2032090"/>
              <a:gd name="connsiteX36" fmla="*/ 18473 w 1274618"/>
              <a:gd name="connsiteY36" fmla="*/ 64745 h 2032090"/>
              <a:gd name="connsiteX37" fmla="*/ 27709 w 1274618"/>
              <a:gd name="connsiteY37" fmla="*/ 9326 h 2032090"/>
              <a:gd name="connsiteX38" fmla="*/ 101600 w 1274618"/>
              <a:gd name="connsiteY38" fmla="*/ 9326 h 2032090"/>
              <a:gd name="connsiteX39" fmla="*/ 157018 w 1274618"/>
              <a:gd name="connsiteY39" fmla="*/ 37036 h 2032090"/>
              <a:gd name="connsiteX40" fmla="*/ 184727 w 1274618"/>
              <a:gd name="connsiteY40" fmla="*/ 55508 h 2032090"/>
              <a:gd name="connsiteX41" fmla="*/ 212436 w 1274618"/>
              <a:gd name="connsiteY41" fmla="*/ 64745 h 2032090"/>
              <a:gd name="connsiteX42" fmla="*/ 240145 w 1274618"/>
              <a:gd name="connsiteY42" fmla="*/ 83217 h 2032090"/>
              <a:gd name="connsiteX43" fmla="*/ 295563 w 1274618"/>
              <a:gd name="connsiteY43" fmla="*/ 101690 h 2032090"/>
              <a:gd name="connsiteX44" fmla="*/ 314036 w 1274618"/>
              <a:gd name="connsiteY44" fmla="*/ 129399 h 2032090"/>
              <a:gd name="connsiteX45" fmla="*/ 341745 w 1274618"/>
              <a:gd name="connsiteY45" fmla="*/ 138636 h 2032090"/>
              <a:gd name="connsiteX46" fmla="*/ 397163 w 1274618"/>
              <a:gd name="connsiteY46" fmla="*/ 175581 h 2032090"/>
              <a:gd name="connsiteX47" fmla="*/ 480291 w 1274618"/>
              <a:gd name="connsiteY47" fmla="*/ 212526 h 2032090"/>
              <a:gd name="connsiteX48" fmla="*/ 508000 w 1274618"/>
              <a:gd name="connsiteY48" fmla="*/ 221763 h 2032090"/>
              <a:gd name="connsiteX49" fmla="*/ 535709 w 1274618"/>
              <a:gd name="connsiteY49" fmla="*/ 240236 h 2032090"/>
              <a:gd name="connsiteX50" fmla="*/ 591127 w 1274618"/>
              <a:gd name="connsiteY50" fmla="*/ 258708 h 2032090"/>
              <a:gd name="connsiteX51" fmla="*/ 692727 w 1274618"/>
              <a:gd name="connsiteY51" fmla="*/ 286417 h 2032090"/>
              <a:gd name="connsiteX52" fmla="*/ 766618 w 1274618"/>
              <a:gd name="connsiteY52" fmla="*/ 304890 h 2032090"/>
              <a:gd name="connsiteX53" fmla="*/ 822036 w 1274618"/>
              <a:gd name="connsiteY53" fmla="*/ 341836 h 2032090"/>
              <a:gd name="connsiteX54" fmla="*/ 831273 w 1274618"/>
              <a:gd name="connsiteY54" fmla="*/ 369545 h 2032090"/>
              <a:gd name="connsiteX55" fmla="*/ 895927 w 1274618"/>
              <a:gd name="connsiteY55" fmla="*/ 397254 h 2032090"/>
              <a:gd name="connsiteX56" fmla="*/ 923636 w 1274618"/>
              <a:gd name="connsiteY56" fmla="*/ 406490 h 2032090"/>
              <a:gd name="connsiteX57" fmla="*/ 1006763 w 1274618"/>
              <a:gd name="connsiteY57" fmla="*/ 461908 h 2032090"/>
              <a:gd name="connsiteX58" fmla="*/ 1034473 w 1274618"/>
              <a:gd name="connsiteY58" fmla="*/ 480381 h 2032090"/>
              <a:gd name="connsiteX59" fmla="*/ 1052945 w 1274618"/>
              <a:gd name="connsiteY59" fmla="*/ 508090 h 2032090"/>
              <a:gd name="connsiteX60" fmla="*/ 1108363 w 1274618"/>
              <a:gd name="connsiteY60" fmla="*/ 526563 h 2032090"/>
              <a:gd name="connsiteX61" fmla="*/ 1173018 w 1274618"/>
              <a:gd name="connsiteY61" fmla="*/ 554272 h 2032090"/>
              <a:gd name="connsiteX62" fmla="*/ 1200727 w 1274618"/>
              <a:gd name="connsiteY62" fmla="*/ 572745 h 2032090"/>
              <a:gd name="connsiteX63" fmla="*/ 1228436 w 1274618"/>
              <a:gd name="connsiteY63" fmla="*/ 581981 h 2032090"/>
              <a:gd name="connsiteX64" fmla="*/ 1256145 w 1274618"/>
              <a:gd name="connsiteY64" fmla="*/ 609690 h 2032090"/>
              <a:gd name="connsiteX65" fmla="*/ 1274618 w 1274618"/>
              <a:gd name="connsiteY65" fmla="*/ 646636 h 2032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74618" h="2032090">
                <a:moveTo>
                  <a:pt x="1025236" y="2032090"/>
                </a:moveTo>
                <a:cubicBezTo>
                  <a:pt x="895927" y="2029011"/>
                  <a:pt x="766527" y="2028597"/>
                  <a:pt x="637309" y="2022854"/>
                </a:cubicBezTo>
                <a:cubicBezTo>
                  <a:pt x="603975" y="2021372"/>
                  <a:pt x="609067" y="2012019"/>
                  <a:pt x="600363" y="1985908"/>
                </a:cubicBezTo>
                <a:cubicBezTo>
                  <a:pt x="597284" y="1952041"/>
                  <a:pt x="597037" y="1917797"/>
                  <a:pt x="591127" y="1884308"/>
                </a:cubicBezTo>
                <a:cubicBezTo>
                  <a:pt x="585588" y="1852919"/>
                  <a:pt x="570805" y="1830730"/>
                  <a:pt x="563418" y="1801181"/>
                </a:cubicBezTo>
                <a:cubicBezTo>
                  <a:pt x="560339" y="1788866"/>
                  <a:pt x="557830" y="1776395"/>
                  <a:pt x="554182" y="1764236"/>
                </a:cubicBezTo>
                <a:cubicBezTo>
                  <a:pt x="542133" y="1724073"/>
                  <a:pt x="542398" y="1704040"/>
                  <a:pt x="508000" y="1681108"/>
                </a:cubicBezTo>
                <a:cubicBezTo>
                  <a:pt x="499899" y="1675708"/>
                  <a:pt x="489527" y="1674951"/>
                  <a:pt x="480291" y="1671872"/>
                </a:cubicBezTo>
                <a:cubicBezTo>
                  <a:pt x="471055" y="1665714"/>
                  <a:pt x="459892" y="1661753"/>
                  <a:pt x="452582" y="1653399"/>
                </a:cubicBezTo>
                <a:cubicBezTo>
                  <a:pt x="437962" y="1636691"/>
                  <a:pt x="415636" y="1597981"/>
                  <a:pt x="415636" y="1597981"/>
                </a:cubicBezTo>
                <a:cubicBezTo>
                  <a:pt x="409478" y="1579508"/>
                  <a:pt x="407964" y="1558765"/>
                  <a:pt x="397163" y="1542563"/>
                </a:cubicBezTo>
                <a:cubicBezTo>
                  <a:pt x="391006" y="1533327"/>
                  <a:pt x="383655" y="1524783"/>
                  <a:pt x="378691" y="1514854"/>
                </a:cubicBezTo>
                <a:cubicBezTo>
                  <a:pt x="374337" y="1506146"/>
                  <a:pt x="375536" y="1494748"/>
                  <a:pt x="369454" y="1487145"/>
                </a:cubicBezTo>
                <a:cubicBezTo>
                  <a:pt x="356431" y="1470867"/>
                  <a:pt x="332291" y="1465521"/>
                  <a:pt x="314036" y="1459436"/>
                </a:cubicBezTo>
                <a:cubicBezTo>
                  <a:pt x="240145" y="1410175"/>
                  <a:pt x="329430" y="1474830"/>
                  <a:pt x="267854" y="1413254"/>
                </a:cubicBezTo>
                <a:cubicBezTo>
                  <a:pt x="260005" y="1405405"/>
                  <a:pt x="249381" y="1400939"/>
                  <a:pt x="240145" y="1394781"/>
                </a:cubicBezTo>
                <a:cubicBezTo>
                  <a:pt x="209096" y="1301631"/>
                  <a:pt x="256477" y="1446141"/>
                  <a:pt x="221673" y="1330126"/>
                </a:cubicBezTo>
                <a:cubicBezTo>
                  <a:pt x="216078" y="1311475"/>
                  <a:pt x="220616" y="1283416"/>
                  <a:pt x="203200" y="1274708"/>
                </a:cubicBezTo>
                <a:lnTo>
                  <a:pt x="166254" y="1256236"/>
                </a:lnTo>
                <a:cubicBezTo>
                  <a:pt x="163175" y="1246999"/>
                  <a:pt x="159379" y="1237972"/>
                  <a:pt x="157018" y="1228526"/>
                </a:cubicBezTo>
                <a:cubicBezTo>
                  <a:pt x="148207" y="1193280"/>
                  <a:pt x="154650" y="1179977"/>
                  <a:pt x="129309" y="1154636"/>
                </a:cubicBezTo>
                <a:cubicBezTo>
                  <a:pt x="121460" y="1146787"/>
                  <a:pt x="110836" y="1142321"/>
                  <a:pt x="101600" y="1136163"/>
                </a:cubicBezTo>
                <a:cubicBezTo>
                  <a:pt x="98521" y="1126927"/>
                  <a:pt x="95038" y="1117815"/>
                  <a:pt x="92363" y="1108454"/>
                </a:cubicBezTo>
                <a:cubicBezTo>
                  <a:pt x="88876" y="1096248"/>
                  <a:pt x="88127" y="1083176"/>
                  <a:pt x="83127" y="1071508"/>
                </a:cubicBezTo>
                <a:cubicBezTo>
                  <a:pt x="73483" y="1049006"/>
                  <a:pt x="53588" y="1032733"/>
                  <a:pt x="36945" y="1016090"/>
                </a:cubicBezTo>
                <a:lnTo>
                  <a:pt x="18473" y="960672"/>
                </a:lnTo>
                <a:lnTo>
                  <a:pt x="9236" y="932963"/>
                </a:lnTo>
                <a:cubicBezTo>
                  <a:pt x="12315" y="914490"/>
                  <a:pt x="15123" y="895970"/>
                  <a:pt x="18473" y="877545"/>
                </a:cubicBezTo>
                <a:cubicBezTo>
                  <a:pt x="21281" y="862099"/>
                  <a:pt x="27709" y="847062"/>
                  <a:pt x="27709" y="831363"/>
                </a:cubicBezTo>
                <a:cubicBezTo>
                  <a:pt x="27709" y="774258"/>
                  <a:pt x="24132" y="676719"/>
                  <a:pt x="9236" y="609690"/>
                </a:cubicBezTo>
                <a:cubicBezTo>
                  <a:pt x="7124" y="600186"/>
                  <a:pt x="3079" y="591217"/>
                  <a:pt x="0" y="581981"/>
                </a:cubicBezTo>
                <a:cubicBezTo>
                  <a:pt x="1998" y="564003"/>
                  <a:pt x="12823" y="458684"/>
                  <a:pt x="18473" y="434199"/>
                </a:cubicBezTo>
                <a:cubicBezTo>
                  <a:pt x="18479" y="434171"/>
                  <a:pt x="41559" y="364940"/>
                  <a:pt x="46182" y="351072"/>
                </a:cubicBezTo>
                <a:cubicBezTo>
                  <a:pt x="49261" y="341836"/>
                  <a:pt x="53509" y="332910"/>
                  <a:pt x="55418" y="323363"/>
                </a:cubicBezTo>
                <a:lnTo>
                  <a:pt x="64654" y="277181"/>
                </a:lnTo>
                <a:cubicBezTo>
                  <a:pt x="61575" y="224842"/>
                  <a:pt x="66555" y="171396"/>
                  <a:pt x="55418" y="120163"/>
                </a:cubicBezTo>
                <a:cubicBezTo>
                  <a:pt x="50702" y="98468"/>
                  <a:pt x="18473" y="64745"/>
                  <a:pt x="18473" y="64745"/>
                </a:cubicBezTo>
                <a:cubicBezTo>
                  <a:pt x="21552" y="46272"/>
                  <a:pt x="18418" y="25586"/>
                  <a:pt x="27709" y="9326"/>
                </a:cubicBezTo>
                <a:cubicBezTo>
                  <a:pt x="39360" y="-11064"/>
                  <a:pt x="95779" y="8162"/>
                  <a:pt x="101600" y="9326"/>
                </a:cubicBezTo>
                <a:cubicBezTo>
                  <a:pt x="181001" y="62261"/>
                  <a:pt x="80546" y="-1200"/>
                  <a:pt x="157018" y="37036"/>
                </a:cubicBezTo>
                <a:cubicBezTo>
                  <a:pt x="166947" y="42000"/>
                  <a:pt x="174798" y="50544"/>
                  <a:pt x="184727" y="55508"/>
                </a:cubicBezTo>
                <a:cubicBezTo>
                  <a:pt x="193435" y="59862"/>
                  <a:pt x="203728" y="60391"/>
                  <a:pt x="212436" y="64745"/>
                </a:cubicBezTo>
                <a:cubicBezTo>
                  <a:pt x="222365" y="69709"/>
                  <a:pt x="230001" y="78709"/>
                  <a:pt x="240145" y="83217"/>
                </a:cubicBezTo>
                <a:cubicBezTo>
                  <a:pt x="257939" y="91125"/>
                  <a:pt x="295563" y="101690"/>
                  <a:pt x="295563" y="101690"/>
                </a:cubicBezTo>
                <a:cubicBezTo>
                  <a:pt x="301721" y="110926"/>
                  <a:pt x="305368" y="122464"/>
                  <a:pt x="314036" y="129399"/>
                </a:cubicBezTo>
                <a:cubicBezTo>
                  <a:pt x="321639" y="135481"/>
                  <a:pt x="333234" y="133908"/>
                  <a:pt x="341745" y="138636"/>
                </a:cubicBezTo>
                <a:cubicBezTo>
                  <a:pt x="361152" y="149418"/>
                  <a:pt x="378690" y="163266"/>
                  <a:pt x="397163" y="175581"/>
                </a:cubicBezTo>
                <a:cubicBezTo>
                  <a:pt x="441075" y="204856"/>
                  <a:pt x="414340" y="190542"/>
                  <a:pt x="480291" y="212526"/>
                </a:cubicBezTo>
                <a:cubicBezTo>
                  <a:pt x="489527" y="215605"/>
                  <a:pt x="499899" y="216362"/>
                  <a:pt x="508000" y="221763"/>
                </a:cubicBezTo>
                <a:cubicBezTo>
                  <a:pt x="517236" y="227921"/>
                  <a:pt x="525565" y="235728"/>
                  <a:pt x="535709" y="240236"/>
                </a:cubicBezTo>
                <a:cubicBezTo>
                  <a:pt x="553503" y="248144"/>
                  <a:pt x="572654" y="252550"/>
                  <a:pt x="591127" y="258708"/>
                </a:cubicBezTo>
                <a:cubicBezTo>
                  <a:pt x="630951" y="271983"/>
                  <a:pt x="640606" y="275992"/>
                  <a:pt x="692727" y="286417"/>
                </a:cubicBezTo>
                <a:cubicBezTo>
                  <a:pt x="748456" y="297563"/>
                  <a:pt x="724016" y="290690"/>
                  <a:pt x="766618" y="304890"/>
                </a:cubicBezTo>
                <a:cubicBezTo>
                  <a:pt x="785091" y="317205"/>
                  <a:pt x="815015" y="320774"/>
                  <a:pt x="822036" y="341836"/>
                </a:cubicBezTo>
                <a:cubicBezTo>
                  <a:pt x="825115" y="351072"/>
                  <a:pt x="825191" y="361943"/>
                  <a:pt x="831273" y="369545"/>
                </a:cubicBezTo>
                <a:cubicBezTo>
                  <a:pt x="847937" y="390374"/>
                  <a:pt x="872922" y="390681"/>
                  <a:pt x="895927" y="397254"/>
                </a:cubicBezTo>
                <a:cubicBezTo>
                  <a:pt x="905288" y="399929"/>
                  <a:pt x="914400" y="403411"/>
                  <a:pt x="923636" y="406490"/>
                </a:cubicBezTo>
                <a:lnTo>
                  <a:pt x="1006763" y="461908"/>
                </a:lnTo>
                <a:lnTo>
                  <a:pt x="1034473" y="480381"/>
                </a:lnTo>
                <a:cubicBezTo>
                  <a:pt x="1040630" y="489617"/>
                  <a:pt x="1043532" y="502207"/>
                  <a:pt x="1052945" y="508090"/>
                </a:cubicBezTo>
                <a:cubicBezTo>
                  <a:pt x="1069457" y="518410"/>
                  <a:pt x="1092161" y="515762"/>
                  <a:pt x="1108363" y="526563"/>
                </a:cubicBezTo>
                <a:cubicBezTo>
                  <a:pt x="1146635" y="552077"/>
                  <a:pt x="1125303" y="542344"/>
                  <a:pt x="1173018" y="554272"/>
                </a:cubicBezTo>
                <a:cubicBezTo>
                  <a:pt x="1182254" y="560430"/>
                  <a:pt x="1190798" y="567781"/>
                  <a:pt x="1200727" y="572745"/>
                </a:cubicBezTo>
                <a:cubicBezTo>
                  <a:pt x="1209435" y="577099"/>
                  <a:pt x="1220335" y="576581"/>
                  <a:pt x="1228436" y="581981"/>
                </a:cubicBezTo>
                <a:cubicBezTo>
                  <a:pt x="1239304" y="589227"/>
                  <a:pt x="1246909" y="600454"/>
                  <a:pt x="1256145" y="609690"/>
                </a:cubicBezTo>
                <a:cubicBezTo>
                  <a:pt x="1266759" y="641530"/>
                  <a:pt x="1258498" y="630514"/>
                  <a:pt x="1274618" y="646636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 rot="4131106">
            <a:off x="4487369" y="1894007"/>
            <a:ext cx="129429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C000"/>
                </a:solidFill>
              </a:rPr>
              <a:t>MSA 4,000 </a:t>
            </a:r>
            <a:r>
              <a:rPr lang="en-US" sz="1050" dirty="0" err="1">
                <a:solidFill>
                  <a:srgbClr val="FFC000"/>
                </a:solidFill>
              </a:rPr>
              <a:t>ft</a:t>
            </a:r>
            <a:r>
              <a:rPr lang="en-US" sz="1050" dirty="0">
                <a:solidFill>
                  <a:srgbClr val="FFC000"/>
                </a:solidFill>
              </a:rPr>
              <a:t> MSL</a:t>
            </a:r>
            <a:endParaRPr lang="en-US" sz="1050" dirty="0">
              <a:solidFill>
                <a:srgbClr val="FFC000"/>
              </a:solidFill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5329383" y="3306618"/>
            <a:ext cx="1256145" cy="1468582"/>
          </a:xfrm>
          <a:custGeom>
            <a:avLst/>
            <a:gdLst>
              <a:gd name="connsiteX0" fmla="*/ 0 w 1256145"/>
              <a:gd name="connsiteY0" fmla="*/ 0 h 1468582"/>
              <a:gd name="connsiteX1" fmla="*/ 9236 w 1256145"/>
              <a:gd name="connsiteY1" fmla="*/ 120073 h 1468582"/>
              <a:gd name="connsiteX2" fmla="*/ 27709 w 1256145"/>
              <a:gd name="connsiteY2" fmla="*/ 175491 h 1468582"/>
              <a:gd name="connsiteX3" fmla="*/ 36945 w 1256145"/>
              <a:gd name="connsiteY3" fmla="*/ 203200 h 1468582"/>
              <a:gd name="connsiteX4" fmla="*/ 46182 w 1256145"/>
              <a:gd name="connsiteY4" fmla="*/ 304800 h 1468582"/>
              <a:gd name="connsiteX5" fmla="*/ 73891 w 1256145"/>
              <a:gd name="connsiteY5" fmla="*/ 314037 h 1468582"/>
              <a:gd name="connsiteX6" fmla="*/ 64654 w 1256145"/>
              <a:gd name="connsiteY6" fmla="*/ 350982 h 1468582"/>
              <a:gd name="connsiteX7" fmla="*/ 46182 w 1256145"/>
              <a:gd name="connsiteY7" fmla="*/ 434109 h 1468582"/>
              <a:gd name="connsiteX8" fmla="*/ 73891 w 1256145"/>
              <a:gd name="connsiteY8" fmla="*/ 535709 h 1468582"/>
              <a:gd name="connsiteX9" fmla="*/ 101600 w 1256145"/>
              <a:gd name="connsiteY9" fmla="*/ 591127 h 1468582"/>
              <a:gd name="connsiteX10" fmla="*/ 110836 w 1256145"/>
              <a:gd name="connsiteY10" fmla="*/ 766618 h 1468582"/>
              <a:gd name="connsiteX11" fmla="*/ 129309 w 1256145"/>
              <a:gd name="connsiteY11" fmla="*/ 831273 h 1468582"/>
              <a:gd name="connsiteX12" fmla="*/ 157018 w 1256145"/>
              <a:gd name="connsiteY12" fmla="*/ 840509 h 1468582"/>
              <a:gd name="connsiteX13" fmla="*/ 212436 w 1256145"/>
              <a:gd name="connsiteY13" fmla="*/ 923637 h 1468582"/>
              <a:gd name="connsiteX14" fmla="*/ 230909 w 1256145"/>
              <a:gd name="connsiteY14" fmla="*/ 951346 h 1468582"/>
              <a:gd name="connsiteX15" fmla="*/ 249382 w 1256145"/>
              <a:gd name="connsiteY15" fmla="*/ 979055 h 1468582"/>
              <a:gd name="connsiteX16" fmla="*/ 277091 w 1256145"/>
              <a:gd name="connsiteY16" fmla="*/ 1080655 h 1468582"/>
              <a:gd name="connsiteX17" fmla="*/ 295563 w 1256145"/>
              <a:gd name="connsiteY17" fmla="*/ 1154546 h 1468582"/>
              <a:gd name="connsiteX18" fmla="*/ 304800 w 1256145"/>
              <a:gd name="connsiteY18" fmla="*/ 1219200 h 1468582"/>
              <a:gd name="connsiteX19" fmla="*/ 314036 w 1256145"/>
              <a:gd name="connsiteY19" fmla="*/ 1440873 h 1468582"/>
              <a:gd name="connsiteX20" fmla="*/ 350982 w 1256145"/>
              <a:gd name="connsiteY20" fmla="*/ 1450109 h 1468582"/>
              <a:gd name="connsiteX21" fmla="*/ 480291 w 1256145"/>
              <a:gd name="connsiteY21" fmla="*/ 1468582 h 1468582"/>
              <a:gd name="connsiteX22" fmla="*/ 572654 w 1256145"/>
              <a:gd name="connsiteY22" fmla="*/ 1459346 h 1468582"/>
              <a:gd name="connsiteX23" fmla="*/ 600363 w 1256145"/>
              <a:gd name="connsiteY23" fmla="*/ 1450109 h 1468582"/>
              <a:gd name="connsiteX24" fmla="*/ 646545 w 1256145"/>
              <a:gd name="connsiteY24" fmla="*/ 1440873 h 1468582"/>
              <a:gd name="connsiteX25" fmla="*/ 701963 w 1256145"/>
              <a:gd name="connsiteY25" fmla="*/ 1422400 h 1468582"/>
              <a:gd name="connsiteX26" fmla="*/ 729673 w 1256145"/>
              <a:gd name="connsiteY26" fmla="*/ 1413164 h 1468582"/>
              <a:gd name="connsiteX27" fmla="*/ 812800 w 1256145"/>
              <a:gd name="connsiteY27" fmla="*/ 1385455 h 1468582"/>
              <a:gd name="connsiteX28" fmla="*/ 840509 w 1256145"/>
              <a:gd name="connsiteY28" fmla="*/ 1376218 h 1468582"/>
              <a:gd name="connsiteX29" fmla="*/ 868218 w 1256145"/>
              <a:gd name="connsiteY29" fmla="*/ 1366982 h 1468582"/>
              <a:gd name="connsiteX30" fmla="*/ 905163 w 1256145"/>
              <a:gd name="connsiteY30" fmla="*/ 1311564 h 1468582"/>
              <a:gd name="connsiteX31" fmla="*/ 988291 w 1256145"/>
              <a:gd name="connsiteY31" fmla="*/ 1283855 h 1468582"/>
              <a:gd name="connsiteX32" fmla="*/ 1043709 w 1256145"/>
              <a:gd name="connsiteY32" fmla="*/ 1265382 h 1468582"/>
              <a:gd name="connsiteX33" fmla="*/ 1126836 w 1256145"/>
              <a:gd name="connsiteY33" fmla="*/ 1256146 h 1468582"/>
              <a:gd name="connsiteX34" fmla="*/ 1182254 w 1256145"/>
              <a:gd name="connsiteY34" fmla="*/ 1237673 h 1468582"/>
              <a:gd name="connsiteX35" fmla="*/ 1209963 w 1256145"/>
              <a:gd name="connsiteY35" fmla="*/ 1228437 h 1468582"/>
              <a:gd name="connsiteX36" fmla="*/ 1237673 w 1256145"/>
              <a:gd name="connsiteY36" fmla="*/ 1209964 h 1468582"/>
              <a:gd name="connsiteX37" fmla="*/ 1256145 w 1256145"/>
              <a:gd name="connsiteY37" fmla="*/ 1182255 h 1468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256145" h="1468582">
                <a:moveTo>
                  <a:pt x="0" y="0"/>
                </a:moveTo>
                <a:cubicBezTo>
                  <a:pt x="3079" y="40024"/>
                  <a:pt x="2975" y="80422"/>
                  <a:pt x="9236" y="120073"/>
                </a:cubicBezTo>
                <a:cubicBezTo>
                  <a:pt x="12273" y="139307"/>
                  <a:pt x="21551" y="157018"/>
                  <a:pt x="27709" y="175491"/>
                </a:cubicBezTo>
                <a:lnTo>
                  <a:pt x="36945" y="203200"/>
                </a:lnTo>
                <a:cubicBezTo>
                  <a:pt x="40024" y="237067"/>
                  <a:pt x="35428" y="272539"/>
                  <a:pt x="46182" y="304800"/>
                </a:cubicBezTo>
                <a:cubicBezTo>
                  <a:pt x="49261" y="314036"/>
                  <a:pt x="70275" y="304997"/>
                  <a:pt x="73891" y="314037"/>
                </a:cubicBezTo>
                <a:cubicBezTo>
                  <a:pt x="78605" y="325823"/>
                  <a:pt x="67144" y="338534"/>
                  <a:pt x="64654" y="350982"/>
                </a:cubicBezTo>
                <a:cubicBezTo>
                  <a:pt x="48397" y="432266"/>
                  <a:pt x="64158" y="380179"/>
                  <a:pt x="46182" y="434109"/>
                </a:cubicBezTo>
                <a:cubicBezTo>
                  <a:pt x="51139" y="458897"/>
                  <a:pt x="60497" y="515617"/>
                  <a:pt x="73891" y="535709"/>
                </a:cubicBezTo>
                <a:cubicBezTo>
                  <a:pt x="97763" y="571519"/>
                  <a:pt x="88852" y="552887"/>
                  <a:pt x="101600" y="591127"/>
                </a:cubicBezTo>
                <a:cubicBezTo>
                  <a:pt x="104679" y="649624"/>
                  <a:pt x="105761" y="708260"/>
                  <a:pt x="110836" y="766618"/>
                </a:cubicBezTo>
                <a:cubicBezTo>
                  <a:pt x="110859" y="766878"/>
                  <a:pt x="124937" y="826901"/>
                  <a:pt x="129309" y="831273"/>
                </a:cubicBezTo>
                <a:cubicBezTo>
                  <a:pt x="136193" y="838157"/>
                  <a:pt x="147782" y="837430"/>
                  <a:pt x="157018" y="840509"/>
                </a:cubicBezTo>
                <a:lnTo>
                  <a:pt x="212436" y="923637"/>
                </a:lnTo>
                <a:lnTo>
                  <a:pt x="230909" y="951346"/>
                </a:lnTo>
                <a:lnTo>
                  <a:pt x="249382" y="979055"/>
                </a:lnTo>
                <a:cubicBezTo>
                  <a:pt x="262651" y="1018862"/>
                  <a:pt x="266676" y="1028578"/>
                  <a:pt x="277091" y="1080655"/>
                </a:cubicBezTo>
                <a:cubicBezTo>
                  <a:pt x="288236" y="1136384"/>
                  <a:pt x="281363" y="1111944"/>
                  <a:pt x="295563" y="1154546"/>
                </a:cubicBezTo>
                <a:cubicBezTo>
                  <a:pt x="298642" y="1176097"/>
                  <a:pt x="303398" y="1197475"/>
                  <a:pt x="304800" y="1219200"/>
                </a:cubicBezTo>
                <a:cubicBezTo>
                  <a:pt x="309561" y="1293002"/>
                  <a:pt x="299532" y="1368354"/>
                  <a:pt x="314036" y="1440873"/>
                </a:cubicBezTo>
                <a:cubicBezTo>
                  <a:pt x="316526" y="1453321"/>
                  <a:pt x="338776" y="1446622"/>
                  <a:pt x="350982" y="1450109"/>
                </a:cubicBezTo>
                <a:cubicBezTo>
                  <a:pt x="425618" y="1471434"/>
                  <a:pt x="317770" y="1453808"/>
                  <a:pt x="480291" y="1468582"/>
                </a:cubicBezTo>
                <a:cubicBezTo>
                  <a:pt x="511079" y="1465503"/>
                  <a:pt x="542073" y="1464051"/>
                  <a:pt x="572654" y="1459346"/>
                </a:cubicBezTo>
                <a:cubicBezTo>
                  <a:pt x="582277" y="1457866"/>
                  <a:pt x="590918" y="1452470"/>
                  <a:pt x="600363" y="1450109"/>
                </a:cubicBezTo>
                <a:cubicBezTo>
                  <a:pt x="615593" y="1446301"/>
                  <a:pt x="631399" y="1445004"/>
                  <a:pt x="646545" y="1440873"/>
                </a:cubicBezTo>
                <a:cubicBezTo>
                  <a:pt x="665331" y="1435750"/>
                  <a:pt x="683490" y="1428558"/>
                  <a:pt x="701963" y="1422400"/>
                </a:cubicBezTo>
                <a:lnTo>
                  <a:pt x="729673" y="1413164"/>
                </a:lnTo>
                <a:lnTo>
                  <a:pt x="812800" y="1385455"/>
                </a:lnTo>
                <a:lnTo>
                  <a:pt x="840509" y="1376218"/>
                </a:lnTo>
                <a:lnTo>
                  <a:pt x="868218" y="1366982"/>
                </a:lnTo>
                <a:cubicBezTo>
                  <a:pt x="880533" y="1348509"/>
                  <a:pt x="884101" y="1318585"/>
                  <a:pt x="905163" y="1311564"/>
                </a:cubicBezTo>
                <a:lnTo>
                  <a:pt x="988291" y="1283855"/>
                </a:lnTo>
                <a:cubicBezTo>
                  <a:pt x="988296" y="1283853"/>
                  <a:pt x="1043703" y="1265383"/>
                  <a:pt x="1043709" y="1265382"/>
                </a:cubicBezTo>
                <a:lnTo>
                  <a:pt x="1126836" y="1256146"/>
                </a:lnTo>
                <a:lnTo>
                  <a:pt x="1182254" y="1237673"/>
                </a:lnTo>
                <a:lnTo>
                  <a:pt x="1209963" y="1228437"/>
                </a:lnTo>
                <a:cubicBezTo>
                  <a:pt x="1219200" y="1222279"/>
                  <a:pt x="1229823" y="1217814"/>
                  <a:pt x="1237673" y="1209964"/>
                </a:cubicBezTo>
                <a:cubicBezTo>
                  <a:pt x="1245522" y="1202115"/>
                  <a:pt x="1256145" y="1182255"/>
                  <a:pt x="1256145" y="1182255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 rot="4131106">
            <a:off x="5020769" y="3722807"/>
            <a:ext cx="129429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C000"/>
                </a:solidFill>
              </a:rPr>
              <a:t>MSA 2,500 </a:t>
            </a:r>
            <a:r>
              <a:rPr lang="en-US" sz="1050" dirty="0" err="1">
                <a:solidFill>
                  <a:srgbClr val="FFC000"/>
                </a:solidFill>
              </a:rPr>
              <a:t>ft</a:t>
            </a:r>
            <a:r>
              <a:rPr lang="en-US" sz="1050" dirty="0">
                <a:solidFill>
                  <a:srgbClr val="FFC000"/>
                </a:solidFill>
              </a:rPr>
              <a:t> MSL</a:t>
            </a:r>
            <a:endParaRPr lang="en-US" sz="1050" dirty="0">
              <a:solidFill>
                <a:srgbClr val="FFC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280623" y="5681990"/>
            <a:ext cx="28908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Instrument Flight Rules</a:t>
            </a:r>
            <a:endParaRPr lang="en-US" sz="1100" dirty="0"/>
          </a:p>
        </p:txBody>
      </p:sp>
      <p:sp>
        <p:nvSpPr>
          <p:cNvPr id="45" name="TextBox 44"/>
          <p:cNvSpPr txBox="1"/>
          <p:nvPr/>
        </p:nvSpPr>
        <p:spPr>
          <a:xfrm>
            <a:off x="2519364" y="5834391"/>
            <a:ext cx="28908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*May operate lower in</a:t>
            </a:r>
            <a:endParaRPr lang="en-US" sz="1000" dirty="0"/>
          </a:p>
        </p:txBody>
      </p:sp>
      <p:sp>
        <p:nvSpPr>
          <p:cNvPr id="46" name="TextBox 45"/>
          <p:cNvSpPr txBox="1"/>
          <p:nvPr/>
        </p:nvSpPr>
        <p:spPr>
          <a:xfrm>
            <a:off x="2590801" y="5986791"/>
            <a:ext cx="28908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Visual Flight Rules</a:t>
            </a:r>
            <a:endParaRPr lang="en-US" sz="1000" dirty="0"/>
          </a:p>
        </p:txBody>
      </p:sp>
      <p:sp>
        <p:nvSpPr>
          <p:cNvPr id="3" name="TextBox 2"/>
          <p:cNvSpPr txBox="1"/>
          <p:nvPr/>
        </p:nvSpPr>
        <p:spPr>
          <a:xfrm>
            <a:off x="2846080" y="3710016"/>
            <a:ext cx="19069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C000"/>
                </a:solidFill>
              </a:rPr>
              <a:t>500-1000 </a:t>
            </a:r>
            <a:r>
              <a:rPr lang="en-US" sz="1400" dirty="0" err="1">
                <a:solidFill>
                  <a:srgbClr val="FFC000"/>
                </a:solidFill>
              </a:rPr>
              <a:t>ft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>
                <a:solidFill>
                  <a:srgbClr val="FFC000"/>
                </a:solidFill>
              </a:rPr>
              <a:t>O</a:t>
            </a:r>
            <a:r>
              <a:rPr lang="en-US" sz="1400" dirty="0">
                <a:solidFill>
                  <a:srgbClr val="FFC000"/>
                </a:solidFill>
              </a:rPr>
              <a:t>ver Water</a:t>
            </a:r>
          </a:p>
          <a:p>
            <a:r>
              <a:rPr lang="en-US" sz="1400" dirty="0">
                <a:solidFill>
                  <a:srgbClr val="FFC000"/>
                </a:solidFill>
              </a:rPr>
              <a:t>Weather Dependent</a:t>
            </a:r>
            <a:endParaRPr lang="en-US" sz="1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69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Flight in the vicinity of convective clouds</a:t>
            </a:r>
          </a:p>
          <a:p>
            <a:pPr eaLnBrk="1" hangingPunct="1"/>
            <a:endParaRPr lang="en-US" sz="2800" dirty="0" smtClean="0"/>
          </a:p>
          <a:p>
            <a:pPr lvl="1" eaLnBrk="1" hangingPunct="1"/>
            <a:r>
              <a:rPr lang="en-US" sz="2400" dirty="0" smtClean="0"/>
              <a:t>Maximum reflectivity for penetration: 40 </a:t>
            </a:r>
            <a:r>
              <a:rPr lang="en-US" sz="2400" dirty="0" err="1" smtClean="0"/>
              <a:t>dBz</a:t>
            </a:r>
            <a:endParaRPr lang="en-US" sz="2400" dirty="0" smtClean="0"/>
          </a:p>
          <a:p>
            <a:pPr lvl="1" eaLnBrk="1" hangingPunct="1"/>
            <a:r>
              <a:rPr lang="en-US" sz="2400" dirty="0" smtClean="0"/>
              <a:t>5 mile separation from &gt;40 </a:t>
            </a:r>
            <a:r>
              <a:rPr lang="en-US" sz="2400" dirty="0" err="1" smtClean="0"/>
              <a:t>dBZ</a:t>
            </a:r>
            <a:r>
              <a:rPr lang="en-US" sz="2400" dirty="0" smtClean="0"/>
              <a:t> (red display)</a:t>
            </a:r>
          </a:p>
          <a:p>
            <a:pPr eaLnBrk="1" hangingPunct="1"/>
            <a:r>
              <a:rPr lang="en-US" sz="2800" dirty="0" smtClean="0"/>
              <a:t>Considerations:</a:t>
            </a:r>
          </a:p>
          <a:p>
            <a:pPr lvl="1" eaLnBrk="1" hangingPunct="1"/>
            <a:r>
              <a:rPr lang="en-US" sz="2400" dirty="0" smtClean="0"/>
              <a:t>Overall size, altitude</a:t>
            </a:r>
          </a:p>
          <a:p>
            <a:pPr lvl="1" eaLnBrk="1" hangingPunct="1"/>
            <a:r>
              <a:rPr lang="en-US" sz="2400" dirty="0" smtClean="0"/>
              <a:t>Larger cell = more clearance</a:t>
            </a:r>
          </a:p>
          <a:p>
            <a:pPr lvl="1" eaLnBrk="1" hangingPunct="1"/>
            <a:r>
              <a:rPr lang="en-US" sz="2400" dirty="0" smtClean="0"/>
              <a:t>Lightning avoidance</a:t>
            </a:r>
          </a:p>
          <a:p>
            <a:pPr lvl="1" eaLnBrk="1" hangingPunct="1"/>
            <a:r>
              <a:rPr lang="en-US" sz="2400" dirty="0" smtClean="0"/>
              <a:t>Radar bright banding</a:t>
            </a:r>
          </a:p>
          <a:p>
            <a:pPr eaLnBrk="1" hangingPunct="1"/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Operational </a:t>
            </a:r>
            <a:r>
              <a:rPr lang="en-US" b="1" dirty="0" smtClean="0"/>
              <a:t>Factors</a:t>
            </a:r>
            <a:endParaRPr lang="en-US" b="1" dirty="0"/>
          </a:p>
        </p:txBody>
      </p:sp>
      <p:pic>
        <p:nvPicPr>
          <p:cNvPr id="10244" name="Picture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30440" y="2850393"/>
            <a:ext cx="4354527" cy="280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9299" y="3120268"/>
            <a:ext cx="3732374" cy="2028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350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69901" y="1565677"/>
            <a:ext cx="10241280" cy="4724400"/>
          </a:xfrm>
        </p:spPr>
        <p:txBody>
          <a:bodyPr/>
          <a:lstStyle/>
          <a:p>
            <a:r>
              <a:rPr lang="en-US" dirty="0" smtClean="0"/>
              <a:t>On board weather radar				Uplink NEXRAD radar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sz="4400" b="1" dirty="0"/>
              <a:t>Operational Factors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34" y="2631020"/>
            <a:ext cx="5326777" cy="2388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145" y="2493148"/>
            <a:ext cx="4737003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52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Crew Duty Day:</a:t>
            </a:r>
          </a:p>
          <a:p>
            <a:r>
              <a:rPr lang="en-US" dirty="0" smtClean="0"/>
              <a:t>	16 </a:t>
            </a:r>
            <a:r>
              <a:rPr lang="en-US" dirty="0"/>
              <a:t>hours preceded by 10 hours rest</a:t>
            </a:r>
          </a:p>
          <a:p>
            <a:r>
              <a:rPr lang="en-US" dirty="0" smtClean="0"/>
              <a:t>	14 </a:t>
            </a:r>
            <a:r>
              <a:rPr lang="en-US" dirty="0"/>
              <a:t>consecutive days maximum</a:t>
            </a:r>
          </a:p>
          <a:p>
            <a:r>
              <a:rPr lang="en-US" dirty="0" smtClean="0"/>
              <a:t>	PIC </a:t>
            </a:r>
            <a:r>
              <a:rPr lang="en-US" dirty="0"/>
              <a:t>has final authority, cancel flight at any time if unsafe</a:t>
            </a:r>
          </a:p>
          <a:p>
            <a:r>
              <a:rPr lang="en-US" dirty="0" smtClean="0"/>
              <a:t>	MAX </a:t>
            </a:r>
            <a:r>
              <a:rPr lang="en-US" dirty="0"/>
              <a:t>limits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Operational Factors</a:t>
            </a:r>
          </a:p>
        </p:txBody>
      </p:sp>
    </p:spTree>
    <p:extLst>
      <p:ext uri="{BB962C8B-B14F-4D97-AF65-F5344CB8AC3E}">
        <p14:creationId xmlns:p14="http://schemas.microsoft.com/office/powerpoint/2010/main" val="2846731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wschindler\Pictures\light at end of tunnel e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3"/>
          <a:stretch/>
        </p:blipFill>
        <p:spPr bwMode="auto">
          <a:xfrm>
            <a:off x="-76368" y="11"/>
            <a:ext cx="12573168" cy="672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15346" y="279748"/>
            <a:ext cx="37882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Corbel" panose="020B0503020204020204" pitchFamily="34" charset="0"/>
                <a:ea typeface="+mj-ea"/>
                <a:cs typeface="+mj-cs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8862924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Home Base</a:t>
            </a:r>
          </a:p>
          <a:p>
            <a:r>
              <a:rPr lang="en-US" dirty="0"/>
              <a:t>	</a:t>
            </a:r>
            <a:r>
              <a:rPr lang="en-US" dirty="0" smtClean="0"/>
              <a:t>University of North Dakota Flight Operations</a:t>
            </a:r>
          </a:p>
          <a:p>
            <a:r>
              <a:rPr lang="en-US" dirty="0"/>
              <a:t>	</a:t>
            </a:r>
            <a:r>
              <a:rPr lang="en-US" dirty="0" smtClean="0"/>
              <a:t>Grand Forks International Airport</a:t>
            </a:r>
          </a:p>
          <a:p>
            <a:r>
              <a:rPr lang="en-US" dirty="0" smtClean="0"/>
              <a:t>Integration</a:t>
            </a:r>
          </a:p>
          <a:p>
            <a:r>
              <a:rPr lang="en-US" dirty="0"/>
              <a:t>	</a:t>
            </a:r>
            <a:r>
              <a:rPr lang="en-US" dirty="0" smtClean="0"/>
              <a:t>Instrument installation</a:t>
            </a:r>
          </a:p>
          <a:p>
            <a:r>
              <a:rPr lang="en-US" dirty="0"/>
              <a:t>	</a:t>
            </a:r>
            <a:r>
              <a:rPr lang="en-US" dirty="0" smtClean="0"/>
              <a:t>FAA approval</a:t>
            </a:r>
          </a:p>
          <a:p>
            <a:r>
              <a:rPr lang="en-US" dirty="0" smtClean="0"/>
              <a:t>Test Flights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/>
              <a:t>Staging:  Pre-mission</a:t>
            </a:r>
            <a:endParaRPr lang="en-US" sz="4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7391" y="3578168"/>
            <a:ext cx="5099799" cy="270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175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Airport Options:</a:t>
            </a:r>
          </a:p>
          <a:p>
            <a:r>
              <a:rPr lang="en-US" dirty="0"/>
              <a:t>	</a:t>
            </a:r>
            <a:r>
              <a:rPr lang="en-US" dirty="0" smtClean="0"/>
              <a:t>KPAE: Paine Field </a:t>
            </a:r>
          </a:p>
          <a:p>
            <a:r>
              <a:rPr lang="en-US" dirty="0" smtClean="0"/>
              <a:t>		(Snohomish County Airport)</a:t>
            </a:r>
          </a:p>
          <a:p>
            <a:r>
              <a:rPr lang="en-US" dirty="0" smtClean="0"/>
              <a:t>	KBFI</a:t>
            </a:r>
            <a:r>
              <a:rPr lang="en-US" dirty="0"/>
              <a:t>: Boeing Field (Seattle)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Staging: OLYMPEX Base Airport 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941" y="1463040"/>
            <a:ext cx="4812814" cy="498030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929816" y="5025081"/>
            <a:ext cx="502508" cy="4777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034" y="1690135"/>
            <a:ext cx="530398" cy="512108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4819135" y="2059459"/>
            <a:ext cx="4240899" cy="24713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791200" y="3558746"/>
            <a:ext cx="3138616" cy="162285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2529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Paine Field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Staging: OLYMPEX Base Airport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1" y="2364259"/>
            <a:ext cx="6778710" cy="18699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2625" y="762000"/>
            <a:ext cx="3873106" cy="597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57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Boeing Field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Staging: OLYMPEX Base Airport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7622" y="765886"/>
            <a:ext cx="3871300" cy="59739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720" y="2078472"/>
            <a:ext cx="4440821" cy="20947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5356" y="4340839"/>
            <a:ext cx="4670134" cy="212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78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Boeing Field</a:t>
            </a:r>
          </a:p>
          <a:p>
            <a:r>
              <a:rPr lang="en-US" dirty="0"/>
              <a:t>	</a:t>
            </a:r>
            <a:r>
              <a:rPr lang="en-US" dirty="0" smtClean="0"/>
              <a:t>Closer to UW ops center</a:t>
            </a:r>
          </a:p>
          <a:p>
            <a:r>
              <a:rPr lang="en-US" dirty="0"/>
              <a:t>	</a:t>
            </a:r>
            <a:endParaRPr lang="en-US" dirty="0" smtClean="0"/>
          </a:p>
          <a:p>
            <a:r>
              <a:rPr lang="en-US" dirty="0" smtClean="0"/>
              <a:t>Paine Field</a:t>
            </a:r>
          </a:p>
          <a:p>
            <a:r>
              <a:rPr lang="en-US" dirty="0"/>
              <a:t>	</a:t>
            </a:r>
            <a:r>
              <a:rPr lang="en-US" dirty="0" smtClean="0"/>
              <a:t>Fewer delays expected for departures and landings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Staging: OLYMPEX Base Airport </a:t>
            </a:r>
          </a:p>
        </p:txBody>
      </p:sp>
    </p:spTree>
    <p:extLst>
      <p:ext uri="{BB962C8B-B14F-4D97-AF65-F5344CB8AC3E}">
        <p14:creationId xmlns:p14="http://schemas.microsoft.com/office/powerpoint/2010/main" val="904538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Pre-launch</a:t>
            </a:r>
          </a:p>
          <a:p>
            <a:r>
              <a:rPr lang="en-US" dirty="0"/>
              <a:t>	</a:t>
            </a:r>
            <a:r>
              <a:rPr lang="en-US" dirty="0" smtClean="0"/>
              <a:t>ATC coordination</a:t>
            </a:r>
          </a:p>
          <a:p>
            <a:r>
              <a:rPr lang="en-US" dirty="0"/>
              <a:t>	</a:t>
            </a:r>
            <a:r>
              <a:rPr lang="en-US" dirty="0" smtClean="0"/>
              <a:t>Aircraft pre-flight</a:t>
            </a:r>
          </a:p>
          <a:p>
            <a:r>
              <a:rPr lang="en-US" dirty="0"/>
              <a:t>	</a:t>
            </a:r>
            <a:r>
              <a:rPr lang="en-US" dirty="0" smtClean="0"/>
              <a:t>Fueling</a:t>
            </a:r>
          </a:p>
          <a:p>
            <a:r>
              <a:rPr lang="en-US" dirty="0"/>
              <a:t>	</a:t>
            </a:r>
            <a:r>
              <a:rPr lang="en-US" dirty="0" smtClean="0"/>
              <a:t>Time to launch (lead time) ~90 minutes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Citation Flight Operations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54867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Airborne</a:t>
            </a:r>
          </a:p>
          <a:p>
            <a:r>
              <a:rPr lang="en-US" dirty="0"/>
              <a:t>	</a:t>
            </a:r>
            <a:r>
              <a:rPr lang="en-US" dirty="0" smtClean="0"/>
              <a:t>Total flight time ~ 3-4 hours, depending on mission weather 	and base airport weather</a:t>
            </a:r>
          </a:p>
          <a:p>
            <a:r>
              <a:rPr lang="en-US" dirty="0"/>
              <a:t>	</a:t>
            </a:r>
            <a:r>
              <a:rPr lang="en-US" dirty="0" smtClean="0"/>
              <a:t>Communications – </a:t>
            </a:r>
            <a:r>
              <a:rPr lang="en-US" dirty="0" err="1" smtClean="0"/>
              <a:t>Xchat</a:t>
            </a:r>
            <a:r>
              <a:rPr lang="en-US" dirty="0" smtClean="0"/>
              <a:t> for science ops, VHF for ATC, Sat 	phone for backup</a:t>
            </a:r>
          </a:p>
          <a:p>
            <a:r>
              <a:rPr lang="en-US" dirty="0" smtClean="0"/>
              <a:t>	Aircraft tracking – NASA REVEAL system, TAMDAR (backup)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Citation Flight Operations</a:t>
            </a:r>
          </a:p>
        </p:txBody>
      </p:sp>
    </p:spTree>
    <p:extLst>
      <p:ext uri="{BB962C8B-B14F-4D97-AF65-F5344CB8AC3E}">
        <p14:creationId xmlns:p14="http://schemas.microsoft.com/office/powerpoint/2010/main" val="3888415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Airspace Considerations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Citation Flight Operations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897" y="1245325"/>
            <a:ext cx="6454151" cy="51598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112" y="2078859"/>
            <a:ext cx="2712723" cy="454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611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as">
  <a:themeElements>
    <a:clrScheme name="a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a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as">
  <a:themeElements>
    <a:clrScheme name="a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a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as">
  <a:themeElements>
    <a:clrScheme name="a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a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6431</TotalTime>
  <Words>199</Words>
  <Application>Microsoft Office PowerPoint</Application>
  <PresentationFormat>Widescreen</PresentationFormat>
  <Paragraphs>98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Arial</vt:lpstr>
      <vt:lpstr>Calibri</vt:lpstr>
      <vt:lpstr>Constantia</vt:lpstr>
      <vt:lpstr>Corbel</vt:lpstr>
      <vt:lpstr>Tahoma</vt:lpstr>
      <vt:lpstr>Times New Roman</vt:lpstr>
      <vt:lpstr>Tunga</vt:lpstr>
      <vt:lpstr>Wingdings 2</vt:lpstr>
      <vt:lpstr>Mylar</vt:lpstr>
      <vt:lpstr>6_as</vt:lpstr>
      <vt:lpstr>7_as</vt:lpstr>
      <vt:lpstr>5_as</vt:lpstr>
      <vt:lpstr>6_Paper</vt:lpstr>
      <vt:lpstr>Cessna Citation Aircraft NASA OLYMPEX Project </vt:lpstr>
      <vt:lpstr>Staging:  Pre-mission</vt:lpstr>
      <vt:lpstr>Staging: OLYMPEX Base Airport </vt:lpstr>
      <vt:lpstr>Staging: OLYMPEX Base Airport </vt:lpstr>
      <vt:lpstr>Staging: OLYMPEX Base Airport </vt:lpstr>
      <vt:lpstr>Staging: OLYMPEX Base Airport </vt:lpstr>
      <vt:lpstr>Citation Flight Operations</vt:lpstr>
      <vt:lpstr>Citation Flight Operations</vt:lpstr>
      <vt:lpstr>Citation Flight Operations</vt:lpstr>
      <vt:lpstr>Citation Flight Operations</vt:lpstr>
      <vt:lpstr>Citation Microphysics Instruments</vt:lpstr>
      <vt:lpstr>Operational Factors</vt:lpstr>
      <vt:lpstr>Flight Performance Citation II</vt:lpstr>
      <vt:lpstr>Operational Factors</vt:lpstr>
      <vt:lpstr> Operational Factors</vt:lpstr>
      <vt:lpstr>Operational Factors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University of North Dakota Cessna Citation Aircraft NASA IPHEX Project Readiness Review</dc:title>
  <dc:creator>Mike Poellot</dc:creator>
  <cp:lastModifiedBy>Mike Poellot</cp:lastModifiedBy>
  <cp:revision>78</cp:revision>
  <dcterms:created xsi:type="dcterms:W3CDTF">2014-04-14T16:16:21Z</dcterms:created>
  <dcterms:modified xsi:type="dcterms:W3CDTF">2015-01-18T20:10:55Z</dcterms:modified>
</cp:coreProperties>
</file>